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70" r:id="rId2"/>
  </p:sldMasterIdLst>
  <p:notesMasterIdLst>
    <p:notesMasterId r:id="rId21"/>
  </p:notesMasterIdLst>
  <p:handoutMasterIdLst>
    <p:handoutMasterId r:id="rId22"/>
  </p:handoutMasterIdLst>
  <p:sldIdLst>
    <p:sldId id="256" r:id="rId3"/>
    <p:sldId id="301" r:id="rId4"/>
    <p:sldId id="335" r:id="rId5"/>
    <p:sldId id="324" r:id="rId6"/>
    <p:sldId id="346" r:id="rId7"/>
    <p:sldId id="321" r:id="rId8"/>
    <p:sldId id="347" r:id="rId9"/>
    <p:sldId id="348" r:id="rId10"/>
    <p:sldId id="350" r:id="rId11"/>
    <p:sldId id="334" r:id="rId12"/>
    <p:sldId id="342" r:id="rId13"/>
    <p:sldId id="339" r:id="rId14"/>
    <p:sldId id="343" r:id="rId15"/>
    <p:sldId id="341" r:id="rId16"/>
    <p:sldId id="344" r:id="rId17"/>
    <p:sldId id="351" r:id="rId18"/>
    <p:sldId id="345" r:id="rId19"/>
    <p:sldId id="31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50F272-6F83-4BEB-BBCB-5074320629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69ED9-DF42-4546-8135-70766E8A71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D172D-AD8C-476E-A58C-892107ABD93D}" type="datetimeFigureOut">
              <a:rPr lang="en-HK" smtClean="0"/>
              <a:t>1/11/2021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24F33-2A7C-47DD-AB10-83702F96D0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675F9-A942-4E80-B3E0-30E6AA422D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89BB6-8D08-440D-BD90-4F76C6F0895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312652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FC89E-A67D-4765-969F-7A3EFEF1D4A1}" type="datetimeFigureOut">
              <a:rPr lang="en-HK" smtClean="0"/>
              <a:t>1/11/2021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486C3-3216-4870-9129-8BDFC95730F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92333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CE484E7-D0D4-4826-922A-DCB36B585575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2F13-5DEF-4F60-ABD8-FF023C243920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E9BD-9401-403B-8E57-5B326CAAD19D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1A4D-340E-405B-A764-7CF17476856C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ED7A-25B9-455B-85C9-8B9E800FA348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CBFD-3979-4BAD-8DB6-287AA53504C7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565D9-A230-4B7E-9FF8-DE055EFBABAC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D13-A8B3-4CA7-8FD1-AB231EE0E693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64E65-B858-4855-B665-9F4BEBF7901A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7461-323E-4038-B927-0A3EADE35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5A016-631A-40DB-8209-619E03701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266BD-60EC-4DF6-8B6E-177A2EAE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BB6F-75DD-4417-AFE3-0B6D15FBB1A3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2F5F-1FE8-4472-AE2D-67173F11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6E54-F3AF-4DF4-B28F-EED0FAA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1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BE50-2131-4734-AEC3-EC128F742D28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511-7BFF-44F7-95B9-05BCD237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4098-CFAF-4DC4-8215-0903E3FE0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9660D-6E06-4C82-A2AA-BE3E782D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E915-844D-425F-B0EF-69B71332DCA3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3B744-0745-4BEA-8F66-D1E1E0D8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AD14F-8091-46C4-BF88-8AD34085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44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D90F-346E-45E3-A92C-79DCE8A8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DFEB9-059C-4209-8320-BE216E5B2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E11AE-5847-4B14-A457-09EA0E85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587F3-3122-440F-8147-1CF0818CA4F1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78AC9-BB77-477D-B15E-F9DB2175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79F86-E528-4F6A-82AD-E1A5D823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9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C504-CB1F-4095-9455-7F888418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0D34-3716-46D9-911E-75D4F698E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08EE5-D15D-4279-A312-6A536B070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6BC1C-4F6D-40DA-9E48-9958B09E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47874-3218-4496-8CB5-0321E0EA5558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D8627-2578-471B-8055-B1D9F1C3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102EE-E90A-43F3-9747-4CF636BA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46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D28C-AD60-428D-BC05-80339B1F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4F68E-6310-4A1F-B37E-0A3679000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41742-0A3B-4F05-82F1-35BCE910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9353F-6D7F-4700-85F8-89AB5C688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ACA63-4744-4C4A-AA19-68276CD03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3F14E9-FB95-494C-A711-F7EF3D7E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FB59-8B93-487A-A416-AA54973CC3F8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0ADF75-1D84-45A1-B8F2-279C1C4B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B4284-A4E4-46DE-B8DE-9130D1DB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59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70C4-4F1D-4D5A-8C9C-09E206F4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07DC7-6475-4074-9512-55CF0A4A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7BF3F-DCA5-4C04-8CB7-7AD23C56314F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132EC-6670-41B5-BF08-374B696A8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8A143-4A8F-4244-811A-F918B2E2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71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D566FF-3030-4F92-94AA-516F7C74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B2C1-99AB-4BB8-823B-631CDBD25D35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DEB49-41CD-4070-A1B6-6A0BB729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FB13F-E72F-4E46-977D-24F7D066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31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F160-BA55-4239-8AC9-BC41D1DC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BB2C-6C49-4117-A138-33B541ED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1A53C-878D-4D05-A9B9-D587053FC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99490-CA91-42E6-8726-D50C9447F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1073-765D-4C11-A4A0-FC0297AF63C5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E9132-32F1-4077-B288-C4D79742E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B0F35-E55E-41D3-ACF1-22CE77E7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70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81B7-D5BB-463D-AE79-CB8EB2B9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3AD598-2B03-4AC6-AE24-6F8108F819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F3A61-F191-4A89-8AFA-74E2A6932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0C888-FF39-4B7D-B93A-620AE0A3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20014-0BEE-4692-ACAF-767C60C32E34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99E67-FAB5-4B02-ABA8-B02C75E0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481B4-6632-40E6-B776-19E4C86C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80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5393-5DD1-43EB-9B2E-DD7E97D4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E629F-0ACA-4AA0-BF2B-2B8F32887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1C100-7BC1-4849-B698-0413B579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DEA-4948-4666-9E38-CD20119BBCEF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2056-FAAE-4F50-A9CA-7A05C7A3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46526-4B0E-45F7-880F-F2074E4B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5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F36A1-4C6B-485B-9FEA-41F1A7ACC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54C49-3876-4E3B-997E-36BB26741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B5981-BE5B-40D4-A3A5-DCAFC2D2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36C2A-D98E-4D76-9C37-18ED24416B7B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0F42D-7A5C-4F5E-BCEA-4BECBD00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9AD73-21E2-4DDF-A46E-C6098EEC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1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988A-12C1-4C15-8909-4FE07B2A2BE2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C008-5913-40F5-84B0-9E13999259A0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9E6B-ABFA-4C3E-8010-12C737CB07FA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89DBB-6945-4158-A67E-B2775E06A818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85D-5740-4C0F-90CD-0E31A64E05CB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AC8A4-58FC-4A4D-AD5B-FC820E87CC36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C56FE-66EC-4828-8277-4A066B5B45FA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489E6-60B9-40AF-A99C-9E0438292848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86804-C2B2-4147-B76F-F22F8AA5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84A48-3A4C-4516-B246-BA3C47273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BC136-154B-4945-9E01-A2641A646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EAE1C-6655-4CDF-8F16-23AEAE962919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96D79-6B49-4566-8671-D24884CE5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9AADB-5FDD-443C-81CA-BB40B2DB1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8FE1-C1E2-42D8-8BCB-955B28E40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Control and Automation</a:t>
            </a:r>
            <a:br>
              <a:rPr lang="en-US" cap="none" dirty="0"/>
            </a:br>
            <a:r>
              <a:rPr lang="en-US" cap="none" dirty="0"/>
              <a:t>IC2122</a:t>
            </a:r>
            <a:br>
              <a:rPr lang="en-US" cap="none"/>
            </a:br>
            <a:r>
              <a:rPr lang="en-US" cap="none"/>
              <a:t>Robotics </a:t>
            </a:r>
            <a:r>
              <a:rPr lang="en-US" cap="none" dirty="0"/>
              <a:t>Lab with VREP</a:t>
            </a:r>
            <a:endParaRPr lang="en-HK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7C858-A86D-4F73-833D-B8302BCEBD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K" cap="none" dirty="0"/>
              <a:t>Instructor: Louis Wong</a:t>
            </a:r>
          </a:p>
          <a:p>
            <a:r>
              <a:rPr lang="en-US" cap="none" dirty="0"/>
              <a:t>Industrial Centre</a:t>
            </a:r>
          </a:p>
          <a:p>
            <a:r>
              <a:rPr lang="en-US" cap="none" dirty="0"/>
              <a:t>The Hong Kong Polytechnic University</a:t>
            </a:r>
          </a:p>
          <a:p>
            <a:endParaRPr lang="en-HK" cap="none" dirty="0"/>
          </a:p>
        </p:txBody>
      </p:sp>
      <p:pic>
        <p:nvPicPr>
          <p:cNvPr id="4" name="Picture 8" descr="industrial centre">
            <a:extLst>
              <a:ext uri="{FF2B5EF4-FFF2-40B4-BE49-F238E27FC236}">
                <a16:creationId xmlns:a16="http://schemas.microsoft.com/office/drawing/2014/main" id="{A4060414-3532-49CA-979E-35ED508FB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358" y="290993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olytechnic university icon的圖片搜尋結果">
            <a:extLst>
              <a:ext uri="{FF2B5EF4-FFF2-40B4-BE49-F238E27FC236}">
                <a16:creationId xmlns:a16="http://schemas.microsoft.com/office/drawing/2014/main" id="{BFECEB8A-5424-44CD-8D23-384050E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kpolyu logo的圖片搜尋結果">
            <a:extLst>
              <a:ext uri="{FF2B5EF4-FFF2-40B4-BE49-F238E27FC236}">
                <a16:creationId xmlns:a16="http://schemas.microsoft.com/office/drawing/2014/main" id="{51270256-2CDE-4A9E-943F-94A045E64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505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interface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859570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HK" sz="2400" dirty="0"/>
              <a:t>V-REP interface </a:t>
            </a:r>
            <a:r>
              <a:rPr lang="en-US" altLang="en-US" sz="2400" dirty="0"/>
              <a:t>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17229-79BA-4C86-B234-5CF7D047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7975369-44CD-49B5-AB09-D948D9536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DC8AEC-74D0-4D17-B274-F2D2AB50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676" y="1417214"/>
            <a:ext cx="8446432" cy="457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35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3	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859570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Remarks:</a:t>
            </a:r>
          </a:p>
          <a:p>
            <a:pPr lvl="1">
              <a:lnSpc>
                <a:spcPct val="200000"/>
              </a:lnSpc>
            </a:pPr>
            <a:r>
              <a:rPr lang="en-US" altLang="en-US" sz="2300" dirty="0">
                <a:solidFill>
                  <a:srgbClr val="FF0000"/>
                </a:solidFill>
              </a:rPr>
              <a:t>No collisions on the</a:t>
            </a:r>
          </a:p>
          <a:p>
            <a:pPr marL="703263" lvl="2" indent="0">
              <a:lnSpc>
                <a:spcPct val="200000"/>
              </a:lnSpc>
              <a:buNone/>
            </a:pPr>
            <a:r>
              <a:rPr lang="en-US" altLang="en-US" sz="2200" dirty="0">
                <a:solidFill>
                  <a:srgbClr val="FF0000"/>
                </a:solidFill>
              </a:rPr>
              <a:t>blocks and walls</a:t>
            </a:r>
          </a:p>
          <a:p>
            <a:pPr lvl="1">
              <a:lnSpc>
                <a:spcPct val="200000"/>
              </a:lnSpc>
            </a:pPr>
            <a:endParaRPr lang="en-US" altLang="en-US" sz="2300" dirty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en-US" sz="2300" dirty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en-US" sz="2300" dirty="0">
                <a:solidFill>
                  <a:srgbClr val="FF0000"/>
                </a:solidFill>
              </a:rPr>
              <a:t>Not allow to move the blocks via V-REP tools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17229-79BA-4C86-B234-5CF7D047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7975369-44CD-49B5-AB09-D948D9536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548CEE-8EF2-4513-B9E4-77381584C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868" y="1185758"/>
            <a:ext cx="6482826" cy="39043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EC26CCB-1922-4990-BBD1-C3952ED43D05}"/>
              </a:ext>
            </a:extLst>
          </p:cNvPr>
          <p:cNvSpPr/>
          <p:nvPr/>
        </p:nvSpPr>
        <p:spPr>
          <a:xfrm>
            <a:off x="6178162" y="3041670"/>
            <a:ext cx="2225703" cy="17731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F8BC52-3D6F-4540-B8EB-4E9ACD4E0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045" y="5634183"/>
            <a:ext cx="3781953" cy="58110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A9D205D8-F3AB-492C-B986-CC5A026AD835}"/>
              </a:ext>
            </a:extLst>
          </p:cNvPr>
          <p:cNvSpPr/>
          <p:nvPr/>
        </p:nvSpPr>
        <p:spPr>
          <a:xfrm>
            <a:off x="3589853" y="5816081"/>
            <a:ext cx="473047" cy="3992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38218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3a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sz="2400" dirty="0"/>
              <a:t>Task 3a: </a:t>
            </a:r>
            <a:r>
              <a:rPr lang="en-US" altLang="zh-TW" sz="2400" dirty="0"/>
              <a:t>Assume there has a collaborative robot working in the factory. The color blocks are the raw materials which are placed in the machine for process.</a:t>
            </a:r>
            <a:endParaRPr lang="en-HK" altLang="zh-TW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HK" altLang="zh-TW" sz="2400" dirty="0">
                <a:solidFill>
                  <a:srgbClr val="FF0000"/>
                </a:solidFill>
              </a:rPr>
              <a:t>Pick </a:t>
            </a:r>
            <a:r>
              <a:rPr lang="en-HK" altLang="zh-TW" sz="2400" dirty="0"/>
              <a:t>the </a:t>
            </a:r>
            <a:r>
              <a:rPr lang="en-HK" altLang="zh-TW" sz="2400" dirty="0">
                <a:solidFill>
                  <a:srgbClr val="FF0000"/>
                </a:solidFill>
              </a:rPr>
              <a:t>RED </a:t>
            </a:r>
            <a:r>
              <a:rPr lang="en-HK" altLang="zh-TW" sz="2400" dirty="0"/>
              <a:t>block</a:t>
            </a:r>
            <a:r>
              <a:rPr lang="en-HK" altLang="zh-TW" sz="2400" dirty="0">
                <a:solidFill>
                  <a:srgbClr val="FF0000"/>
                </a:solidFill>
              </a:rPr>
              <a:t> </a:t>
            </a:r>
            <a:r>
              <a:rPr lang="en-HK" altLang="zh-TW" sz="2400" dirty="0"/>
              <a:t>and</a:t>
            </a:r>
            <a:r>
              <a:rPr lang="en-HK" altLang="zh-TW" sz="2400" dirty="0">
                <a:solidFill>
                  <a:srgbClr val="FF0000"/>
                </a:solidFill>
              </a:rPr>
              <a:t> place </a:t>
            </a:r>
            <a:r>
              <a:rPr lang="en-HK" altLang="zh-TW" sz="2400" dirty="0"/>
              <a:t>it</a:t>
            </a:r>
            <a:r>
              <a:rPr lang="en-HK" altLang="zh-TW" sz="2400" dirty="0">
                <a:solidFill>
                  <a:srgbClr val="FF0000"/>
                </a:solidFill>
              </a:rPr>
              <a:t> </a:t>
            </a:r>
            <a:r>
              <a:rPr lang="en-HK" altLang="zh-TW" sz="2400" dirty="0"/>
              <a:t>on the table (machine) using </a:t>
            </a:r>
            <a:r>
              <a:rPr lang="en-HK" altLang="zh-TW" sz="2400" dirty="0">
                <a:solidFill>
                  <a:srgbClr val="0070C0"/>
                </a:solidFill>
              </a:rPr>
              <a:t>Inverse Kinematics </a:t>
            </a:r>
            <a:r>
              <a:rPr lang="en-HK" altLang="zh-TW" sz="2400" dirty="0"/>
              <a:t>for processing and write down the procedure. </a:t>
            </a:r>
            <a:r>
              <a:rPr lang="en-HK" altLang="zh-TW" sz="2400" dirty="0">
                <a:solidFill>
                  <a:srgbClr val="FF0000"/>
                </a:solidFill>
              </a:rPr>
              <a:t>(Return to the home position at the final step)</a:t>
            </a:r>
            <a:endParaRPr lang="en-HK" altLang="zh-TW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HK" altLang="zh-TW" sz="2400" dirty="0">
                <a:solidFill>
                  <a:srgbClr val="0070C0"/>
                </a:solidFill>
              </a:rPr>
              <a:t>	</a:t>
            </a:r>
            <a:r>
              <a:rPr lang="en-US" altLang="zh-TW" sz="2400" dirty="0">
                <a:solidFill>
                  <a:srgbClr val="FF0000"/>
                </a:solidFill>
              </a:rPr>
              <a:t>(Remark: No collisions)</a:t>
            </a: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r>
              <a:rPr lang="en-US" altLang="zh-TW" sz="2000" dirty="0">
                <a:solidFill>
                  <a:srgbClr val="FF0000"/>
                </a:solidFill>
              </a:rPr>
              <a:t>(Using below button to complete this task)</a:t>
            </a:r>
            <a:endParaRPr lang="en-HK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263B65-66F5-4ABD-A270-75C83724F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369640"/>
              </p:ext>
            </p:extLst>
          </p:nvPr>
        </p:nvGraphicFramePr>
        <p:xfrm>
          <a:off x="732036" y="3736692"/>
          <a:ext cx="557690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166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72155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0.125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724B1409-FE33-4E14-9C34-8AED0D664AEB}"/>
              </a:ext>
            </a:extLst>
          </p:cNvPr>
          <p:cNvSpPr/>
          <p:nvPr/>
        </p:nvSpPr>
        <p:spPr>
          <a:xfrm>
            <a:off x="8427684" y="3010378"/>
            <a:ext cx="1656257" cy="283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D364F8D-BBBF-45E6-B08A-57C8F9FC7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776904"/>
              </p:ext>
            </p:extLst>
          </p:nvPr>
        </p:nvGraphicFramePr>
        <p:xfrm>
          <a:off x="732035" y="4839185"/>
          <a:ext cx="5576908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final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-0.667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2678DB8-994D-44D1-9932-E4079E339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" t="61438" r="67040" b="31450"/>
          <a:stretch/>
        </p:blipFill>
        <p:spPr>
          <a:xfrm>
            <a:off x="491142" y="5724953"/>
            <a:ext cx="5446078" cy="6403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8FA113-E1E8-4352-925D-B7EBFDF01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283" y="3337014"/>
            <a:ext cx="3669439" cy="32967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A46CB-D503-411C-92E3-B642CCBE9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441CDA-8C43-41AC-A478-09CA6FB72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B920486-56CF-406E-9CB2-6FBAA08B2DE8}"/>
              </a:ext>
            </a:extLst>
          </p:cNvPr>
          <p:cNvSpPr/>
          <p:nvPr/>
        </p:nvSpPr>
        <p:spPr>
          <a:xfrm>
            <a:off x="417666" y="5720739"/>
            <a:ext cx="5835594" cy="6324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284FB7-DBFD-44DF-81D4-30768EB89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61" y="145654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70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3b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sz="2400" dirty="0"/>
              <a:t>Task 3b: </a:t>
            </a:r>
            <a:r>
              <a:rPr lang="en-US" altLang="zh-TW" sz="2400" dirty="0"/>
              <a:t>Continuing in </a:t>
            </a:r>
            <a:r>
              <a:rPr lang="en-US" altLang="zh-TW" sz="2400" dirty="0">
                <a:solidFill>
                  <a:srgbClr val="FF0000"/>
                </a:solidFill>
              </a:rPr>
              <a:t>part a</a:t>
            </a:r>
            <a:r>
              <a:rPr lang="en-US" altLang="zh-TW" sz="2400" dirty="0"/>
              <a:t>, the process of material </a:t>
            </a:r>
            <a:r>
              <a:rPr lang="en-US" altLang="zh-TW" sz="2400" dirty="0">
                <a:solidFill>
                  <a:srgbClr val="FF0000"/>
                </a:solidFill>
              </a:rPr>
              <a:t>(RED block) </a:t>
            </a:r>
            <a:r>
              <a:rPr lang="en-US" altLang="zh-TW" sz="2400" dirty="0"/>
              <a:t>is completed. Put it back to the original position.</a:t>
            </a:r>
            <a:endParaRPr lang="en-HK" altLang="zh-TW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HK" altLang="zh-TW" sz="2400" dirty="0">
                <a:solidFill>
                  <a:srgbClr val="FF0000"/>
                </a:solidFill>
              </a:rPr>
              <a:t>Pick </a:t>
            </a:r>
            <a:r>
              <a:rPr lang="en-HK" altLang="zh-TW" sz="2400" dirty="0"/>
              <a:t>the </a:t>
            </a:r>
            <a:r>
              <a:rPr lang="en-HK" altLang="zh-TW" sz="2400" dirty="0">
                <a:solidFill>
                  <a:srgbClr val="FF0000"/>
                </a:solidFill>
              </a:rPr>
              <a:t>RED </a:t>
            </a:r>
            <a:r>
              <a:rPr lang="en-HK" altLang="zh-TW" sz="2400" dirty="0"/>
              <a:t>block from the table (machine) and</a:t>
            </a:r>
            <a:r>
              <a:rPr lang="en-HK" altLang="zh-TW" sz="2400" dirty="0">
                <a:solidFill>
                  <a:srgbClr val="FF0000"/>
                </a:solidFill>
              </a:rPr>
              <a:t> place </a:t>
            </a:r>
            <a:r>
              <a:rPr lang="en-HK" altLang="zh-TW" sz="2400" dirty="0"/>
              <a:t>it on the</a:t>
            </a:r>
            <a:r>
              <a:rPr lang="en-US" altLang="zh-TW" sz="2400" dirty="0"/>
              <a:t> original position</a:t>
            </a:r>
            <a:r>
              <a:rPr lang="en-HK" altLang="zh-TW" sz="2400" dirty="0"/>
              <a:t> using </a:t>
            </a:r>
            <a:r>
              <a:rPr lang="en-HK" altLang="zh-TW" sz="2400" dirty="0">
                <a:solidFill>
                  <a:srgbClr val="0070C0"/>
                </a:solidFill>
              </a:rPr>
              <a:t>Inverse Kinematics </a:t>
            </a:r>
            <a:r>
              <a:rPr lang="en-HK" altLang="zh-TW" sz="2400" dirty="0"/>
              <a:t>and write down the procedure. </a:t>
            </a:r>
            <a:r>
              <a:rPr lang="en-HK" altLang="zh-TW" sz="2400" dirty="0">
                <a:solidFill>
                  <a:srgbClr val="FF0000"/>
                </a:solidFill>
              </a:rPr>
              <a:t>(Return to the home position at the final step)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HK" altLang="zh-TW" sz="2400" dirty="0">
                <a:solidFill>
                  <a:srgbClr val="0070C0"/>
                </a:solidFill>
              </a:rPr>
              <a:t>	</a:t>
            </a:r>
            <a:r>
              <a:rPr lang="en-US" altLang="zh-TW" sz="2400" dirty="0">
                <a:solidFill>
                  <a:srgbClr val="FF0000"/>
                </a:solidFill>
              </a:rPr>
              <a:t>(Remark: No collisions)</a:t>
            </a: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r>
              <a:rPr lang="en-US" altLang="zh-TW" sz="2000" dirty="0">
                <a:solidFill>
                  <a:srgbClr val="FF0000"/>
                </a:solidFill>
              </a:rPr>
              <a:t>(Using below button to complete this task)</a:t>
            </a:r>
            <a:endParaRPr lang="en-HK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4B1409-FE33-4E14-9C34-8AED0D664AEB}"/>
              </a:ext>
            </a:extLst>
          </p:cNvPr>
          <p:cNvSpPr/>
          <p:nvPr/>
        </p:nvSpPr>
        <p:spPr>
          <a:xfrm>
            <a:off x="8019754" y="2886260"/>
            <a:ext cx="2164702" cy="393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Final Goal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678DB8-994D-44D1-9932-E4079E339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" t="61438" r="67040" b="31450"/>
          <a:stretch/>
        </p:blipFill>
        <p:spPr>
          <a:xfrm>
            <a:off x="491572" y="5724953"/>
            <a:ext cx="5446078" cy="64032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A46CB-D503-411C-92E3-B642CCBE9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441CDA-8C43-41AC-A478-09CA6FB72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B920486-56CF-406E-9CB2-6FBAA08B2DE8}"/>
              </a:ext>
            </a:extLst>
          </p:cNvPr>
          <p:cNvSpPr/>
          <p:nvPr/>
        </p:nvSpPr>
        <p:spPr>
          <a:xfrm>
            <a:off x="418096" y="5720739"/>
            <a:ext cx="5835594" cy="6324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A16DF8E-0254-49A7-BB12-07A7B0449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799566"/>
              </p:ext>
            </p:extLst>
          </p:nvPr>
        </p:nvGraphicFramePr>
        <p:xfrm>
          <a:off x="729841" y="4413158"/>
          <a:ext cx="5576907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1166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72155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final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0.125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5F0989F-C20B-45A5-AB18-660EADE7A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400508"/>
              </p:ext>
            </p:extLst>
          </p:nvPr>
        </p:nvGraphicFramePr>
        <p:xfrm>
          <a:off x="729840" y="3307984"/>
          <a:ext cx="557690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167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9322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-0.667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B40C366-24C2-4C3F-8786-9589C863E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349" y="3279651"/>
            <a:ext cx="3065512" cy="35034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E781F4-A9D9-4AD0-947B-51AE3FB1A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61" y="145654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42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3c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HK" altLang="zh-TW" sz="2400" dirty="0"/>
              <a:t>Task 3c: </a:t>
            </a:r>
            <a:r>
              <a:rPr lang="en-GB" altLang="zh-TW" sz="2400" dirty="0"/>
              <a:t>Create a </a:t>
            </a:r>
            <a:r>
              <a:rPr lang="en-GB" altLang="zh-TW" sz="2400" dirty="0">
                <a:solidFill>
                  <a:srgbClr val="FF0000"/>
                </a:solidFill>
              </a:rPr>
              <a:t>python program</a:t>
            </a:r>
            <a:r>
              <a:rPr lang="en-GB" altLang="zh-TW" sz="2400" dirty="0"/>
              <a:t> to automate the process of raw material by clicking the "</a:t>
            </a:r>
            <a:r>
              <a:rPr lang="en-GB" altLang="zh-TW" sz="2400" dirty="0">
                <a:solidFill>
                  <a:srgbClr val="FF0000"/>
                </a:solidFill>
              </a:rPr>
              <a:t>Clicking this button for completing whole task automatically</a:t>
            </a:r>
            <a:r>
              <a:rPr lang="en-GB" altLang="zh-TW" sz="2400" dirty="0"/>
              <a:t>" button</a:t>
            </a:r>
            <a:r>
              <a:rPr lang="en-HK" altLang="zh-TW" sz="2400" dirty="0">
                <a:solidFill>
                  <a:schemeClr val="tx1"/>
                </a:solidFill>
              </a:rPr>
              <a:t>. </a:t>
            </a:r>
            <a:r>
              <a:rPr lang="en-HK" altLang="zh-TW" sz="2400" dirty="0"/>
              <a:t>Write down the procedure and explain your program.</a:t>
            </a:r>
            <a:endParaRPr lang="en-HK" altLang="zh-TW" sz="2400" dirty="0">
              <a:solidFill>
                <a:schemeClr val="tx1"/>
              </a:solidFill>
            </a:endParaRP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HK" altLang="zh-TW" sz="2300" dirty="0">
                <a:solidFill>
                  <a:schemeClr val="tx1"/>
                </a:solidFill>
              </a:rPr>
              <a:t>Pick the </a:t>
            </a:r>
            <a:r>
              <a:rPr lang="en-HK" altLang="zh-TW" sz="2300" dirty="0">
                <a:solidFill>
                  <a:srgbClr val="FF0000"/>
                </a:solidFill>
              </a:rPr>
              <a:t>RED</a:t>
            </a:r>
            <a:r>
              <a:rPr lang="en-HK" altLang="zh-TW" sz="2300" dirty="0">
                <a:solidFill>
                  <a:schemeClr val="tx1"/>
                </a:solidFill>
              </a:rPr>
              <a:t> block and place it on the </a:t>
            </a:r>
            <a:r>
              <a:rPr lang="en-HK" altLang="zh-TW" sz="2300" dirty="0"/>
              <a:t>table (machine)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300" dirty="0">
                <a:solidFill>
                  <a:schemeClr val="tx1"/>
                </a:solidFill>
              </a:rPr>
              <a:t>Return to the </a:t>
            </a:r>
            <a:r>
              <a:rPr lang="en-US" altLang="zh-TW" sz="2300" dirty="0">
                <a:solidFill>
                  <a:srgbClr val="ED7D31"/>
                </a:solidFill>
              </a:rPr>
              <a:t>Home Position</a:t>
            </a:r>
            <a:endParaRPr lang="en-HK" altLang="zh-TW" sz="2300" dirty="0">
              <a:solidFill>
                <a:srgbClr val="ED7D31"/>
              </a:solidFill>
            </a:endParaRP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HK" altLang="zh-TW" sz="2300" dirty="0">
                <a:solidFill>
                  <a:schemeClr val="tx1"/>
                </a:solidFill>
              </a:rPr>
              <a:t>Pick the </a:t>
            </a:r>
            <a:r>
              <a:rPr lang="en-HK" altLang="zh-TW" sz="2300" dirty="0">
                <a:solidFill>
                  <a:srgbClr val="FF0000"/>
                </a:solidFill>
              </a:rPr>
              <a:t>RED</a:t>
            </a:r>
            <a:r>
              <a:rPr lang="en-HK" altLang="zh-TW" sz="2300" dirty="0">
                <a:solidFill>
                  <a:schemeClr val="tx1"/>
                </a:solidFill>
              </a:rPr>
              <a:t> block from table (machine) and place it on the </a:t>
            </a:r>
            <a:r>
              <a:rPr lang="en-HK" altLang="zh-TW" sz="2300" dirty="0"/>
              <a:t>original position</a:t>
            </a:r>
          </a:p>
          <a:p>
            <a:pPr marL="868362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300" dirty="0">
                <a:solidFill>
                  <a:schemeClr val="tx1"/>
                </a:solidFill>
              </a:rPr>
              <a:t>Return to the </a:t>
            </a:r>
            <a:r>
              <a:rPr lang="en-US" altLang="zh-TW" sz="2300" dirty="0">
                <a:solidFill>
                  <a:srgbClr val="ED7D31"/>
                </a:solidFill>
              </a:rPr>
              <a:t>Home Position</a:t>
            </a:r>
          </a:p>
          <a:p>
            <a:pPr marL="868362" lvl="1" indent="-457200">
              <a:buFont typeface="+mj-lt"/>
              <a:buAutoNum type="arabicPeriod"/>
            </a:pPr>
            <a:endParaRPr lang="en-HK" altLang="zh-TW" sz="2300" dirty="0"/>
          </a:p>
          <a:p>
            <a:pPr marL="411162" lvl="1" indent="0">
              <a:buNone/>
            </a:pPr>
            <a:r>
              <a:rPr lang="en-US" altLang="zh-TW" sz="2400" dirty="0">
                <a:solidFill>
                  <a:schemeClr val="tx1"/>
                </a:solidFill>
              </a:rPr>
              <a:t>	</a:t>
            </a:r>
            <a:r>
              <a:rPr lang="en-US" altLang="zh-TW" sz="2400" dirty="0">
                <a:solidFill>
                  <a:srgbClr val="FF0000"/>
                </a:solidFill>
              </a:rPr>
              <a:t>(Remark: No collisions)</a:t>
            </a: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1AA47-D28A-4BB6-80AE-50C71A711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8C76C8-C0AE-4ABD-BA03-4A08947E8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6DCA5AE-5BFD-4E14-96A3-EADB714DD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737616"/>
              </p:ext>
            </p:extLst>
          </p:nvPr>
        </p:nvGraphicFramePr>
        <p:xfrm>
          <a:off x="6573087" y="3557421"/>
          <a:ext cx="5290418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6544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227455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2972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63447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(table)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-0.667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≈ 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0.846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D1E9D282-CA97-4087-B6D0-30A2EB9872B7}"/>
              </a:ext>
            </a:extLst>
          </p:cNvPr>
          <p:cNvSpPr/>
          <p:nvPr/>
        </p:nvSpPr>
        <p:spPr>
          <a:xfrm>
            <a:off x="2488557" y="2069613"/>
            <a:ext cx="7626417" cy="393391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2613018-2B10-4923-A848-9ECF4AA2A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61" y="145654"/>
            <a:ext cx="1276350" cy="1276350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5E5CCC-7832-4244-9C0F-C2803E5FB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200"/>
              </p:ext>
            </p:extLst>
          </p:nvPr>
        </p:nvGraphicFramePr>
        <p:xfrm>
          <a:off x="6334304" y="5132433"/>
          <a:ext cx="557690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166">
                  <a:extLst>
                    <a:ext uri="{9D8B030D-6E8A-4147-A177-3AD203B41FA5}">
                      <a16:colId xmlns:a16="http://schemas.microsoft.com/office/drawing/2014/main" val="16210647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3641594126"/>
                    </a:ext>
                  </a:extLst>
                </a:gridCol>
                <a:gridCol w="1176793">
                  <a:extLst>
                    <a:ext uri="{9D8B030D-6E8A-4147-A177-3AD203B41FA5}">
                      <a16:colId xmlns:a16="http://schemas.microsoft.com/office/drawing/2014/main" val="1779202922"/>
                    </a:ext>
                  </a:extLst>
                </a:gridCol>
                <a:gridCol w="1172155">
                  <a:extLst>
                    <a:ext uri="{9D8B030D-6E8A-4147-A177-3AD203B41FA5}">
                      <a16:colId xmlns:a16="http://schemas.microsoft.com/office/drawing/2014/main" val="176963699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HK" dirty="0"/>
                        <a:t> Block original Position: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Position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50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0.125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-0.35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0.435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177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E2FE2330-F96C-4F3F-B731-E38B250664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775" r="67222" b="7527"/>
          <a:stretch/>
        </p:blipFill>
        <p:spPr>
          <a:xfrm>
            <a:off x="7954566" y="2657492"/>
            <a:ext cx="3967514" cy="700702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3762873-9617-41F2-A5FB-2591855C353D}"/>
              </a:ext>
            </a:extLst>
          </p:cNvPr>
          <p:cNvSpPr/>
          <p:nvPr/>
        </p:nvSpPr>
        <p:spPr>
          <a:xfrm>
            <a:off x="8067554" y="2571216"/>
            <a:ext cx="3854526" cy="4566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151540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Task 3c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097804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solidFill>
                  <a:srgbClr val="FF0000"/>
                </a:solidFill>
              </a:rPr>
              <a:t>Modify </a:t>
            </a:r>
            <a:r>
              <a:rPr lang="en-US" altLang="zh-TW" sz="2400" dirty="0"/>
              <a:t>the</a:t>
            </a:r>
            <a:r>
              <a:rPr lang="en-US" altLang="zh-TW" sz="2400" dirty="0">
                <a:solidFill>
                  <a:srgbClr val="FF0000"/>
                </a:solidFill>
              </a:rPr>
              <a:t> Task3.py </a:t>
            </a:r>
            <a:r>
              <a:rPr lang="en-HK" sz="2400" dirty="0"/>
              <a:t>(Path: D:\01-Home\IoT\IC2122-Robotics\Task3\Task3.py)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Useful command: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</a:p>
          <a:p>
            <a:pPr marL="566737" indent="-457200">
              <a:buFont typeface="+mj-lt"/>
              <a:buAutoNum type="arabicPeriod"/>
            </a:pPr>
            <a:r>
              <a:rPr lang="en-US" altLang="zh-TW" sz="2400" dirty="0"/>
              <a:t>Move the end-effector to position </a:t>
            </a:r>
            <a:r>
              <a:rPr lang="en-US" altLang="zh-TW" sz="2400" dirty="0">
                <a:solidFill>
                  <a:srgbClr val="FF0000"/>
                </a:solidFill>
              </a:rPr>
              <a:t>(X, Y, Z)</a:t>
            </a:r>
          </a:p>
          <a:p>
            <a:pPr marL="744537" lvl="1" indent="-34290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solidFill>
                  <a:srgbClr val="FF0000"/>
                </a:solidFill>
              </a:rPr>
              <a:t>movement.setTargetPosition_withoutInput</a:t>
            </a:r>
            <a:r>
              <a:rPr lang="en-US" altLang="zh-TW" sz="2000" dirty="0">
                <a:solidFill>
                  <a:srgbClr val="FF0000"/>
                </a:solidFill>
              </a:rPr>
              <a:t>(</a:t>
            </a:r>
            <a:r>
              <a:rPr lang="en-US" altLang="zh-TW" sz="2000" dirty="0" err="1">
                <a:solidFill>
                  <a:srgbClr val="FF0000"/>
                </a:solidFill>
              </a:rPr>
              <a:t>PosX</a:t>
            </a:r>
            <a:r>
              <a:rPr lang="en-US" altLang="zh-TW" sz="2000" dirty="0">
                <a:solidFill>
                  <a:srgbClr val="FF0000"/>
                </a:solidFill>
              </a:rPr>
              <a:t>, </a:t>
            </a:r>
            <a:r>
              <a:rPr lang="en-US" altLang="zh-TW" sz="2000" dirty="0" err="1">
                <a:solidFill>
                  <a:srgbClr val="FF0000"/>
                </a:solidFill>
              </a:rPr>
              <a:t>PosY</a:t>
            </a:r>
            <a:r>
              <a:rPr lang="en-US" altLang="zh-TW" sz="2000" dirty="0">
                <a:solidFill>
                  <a:srgbClr val="FF0000"/>
                </a:solidFill>
              </a:rPr>
              <a:t>, </a:t>
            </a:r>
            <a:r>
              <a:rPr lang="en-US" altLang="zh-TW" sz="2000" dirty="0" err="1">
                <a:solidFill>
                  <a:srgbClr val="FF0000"/>
                </a:solidFill>
              </a:rPr>
              <a:t>PosZ</a:t>
            </a:r>
            <a:r>
              <a:rPr lang="en-US" altLang="zh-TW" sz="2000" dirty="0">
                <a:solidFill>
                  <a:srgbClr val="FF0000"/>
                </a:solidFill>
              </a:rPr>
              <a:t>)</a:t>
            </a:r>
          </a:p>
          <a:p>
            <a:pPr marL="566737" indent="-457200">
              <a:buFont typeface="+mj-lt"/>
              <a:buAutoNum type="arabicPeriod"/>
            </a:pPr>
            <a:r>
              <a:rPr lang="en-US" altLang="zh-TW" sz="2400" dirty="0"/>
              <a:t>Configure the end-effector’s orientation </a:t>
            </a:r>
            <a:r>
              <a:rPr lang="en-US" altLang="zh-TW" sz="2400" dirty="0">
                <a:solidFill>
                  <a:srgbClr val="FF0000"/>
                </a:solidFill>
              </a:rPr>
              <a:t>(</a:t>
            </a:r>
            <a:r>
              <a:rPr lang="en-US" altLang="zh-TW" sz="2400" dirty="0" err="1">
                <a:solidFill>
                  <a:srgbClr val="FF0000"/>
                </a:solidFill>
              </a:rPr>
              <a:t>Alpha,Beta,Gamma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 err="1">
                <a:solidFill>
                  <a:srgbClr val="FF0000"/>
                </a:solidFill>
              </a:rPr>
              <a:t>movement.setTargetOrientation_withoutInput</a:t>
            </a:r>
            <a:r>
              <a:rPr lang="en-US" altLang="zh-TW" sz="2000" dirty="0">
                <a:solidFill>
                  <a:srgbClr val="FF0000"/>
                </a:solidFill>
              </a:rPr>
              <a:t>(Alpha, Beta, Gamma)</a:t>
            </a: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1AA47-D28A-4BB6-80AE-50C71A711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8C76C8-C0AE-4ABD-BA03-4A08947E8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DC997-4174-47E3-BE04-D78E34E33D91}"/>
              </a:ext>
            </a:extLst>
          </p:cNvPr>
          <p:cNvSpPr/>
          <p:nvPr/>
        </p:nvSpPr>
        <p:spPr>
          <a:xfrm>
            <a:off x="332794" y="3452468"/>
            <a:ext cx="12026293" cy="28931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# Please input the necessary command for completing this task by clicking one button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# You can review the comments for seeking the useful functions which are located at other files 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# (Movement.py, Information.py, Checking.py)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.user_type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pygame_gui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.UI_BUTTON_PRESSED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.ui_element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complete_button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        # -----Example start-----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movement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setTargetPosition_withoutInput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0.2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,-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0.2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0.6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   </a:t>
            </a: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# Move the end-effector to the position X, Y, Z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time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sleep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                                           </a:t>
            </a: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# Delay 5 seconds for waiting the previous movement 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movement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setTargetOrientation_withoutInput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90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,-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90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    </a:t>
            </a: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# Configure the end-effector's orientation Alpha, Beta, Gamma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# -----Example End-----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 </a:t>
            </a: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# Please input your command (functions can be found at Task3.py, Movement.py, Information.py, Checking.py )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"Working........"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E4A34F7-18FE-4A84-9E2D-47C7308ECE7F}"/>
              </a:ext>
            </a:extLst>
          </p:cNvPr>
          <p:cNvSpPr/>
          <p:nvPr/>
        </p:nvSpPr>
        <p:spPr>
          <a:xfrm>
            <a:off x="570066" y="5901940"/>
            <a:ext cx="538086" cy="1301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3B66FF4-41CC-4907-A38B-665BFB02915A}"/>
              </a:ext>
            </a:extLst>
          </p:cNvPr>
          <p:cNvSpPr/>
          <p:nvPr/>
        </p:nvSpPr>
        <p:spPr>
          <a:xfrm>
            <a:off x="5944508" y="2372497"/>
            <a:ext cx="1675492" cy="263611"/>
          </a:xfrm>
          <a:prstGeom prst="rect">
            <a:avLst/>
          </a:prstGeom>
          <a:solidFill>
            <a:srgbClr val="0070C0">
              <a:alpha val="30000"/>
            </a:srgbClr>
          </a:solidFill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1CA88F-208A-405C-8215-98DC32CF7157}"/>
              </a:ext>
            </a:extLst>
          </p:cNvPr>
          <p:cNvSpPr/>
          <p:nvPr/>
        </p:nvSpPr>
        <p:spPr>
          <a:xfrm>
            <a:off x="6236866" y="3141921"/>
            <a:ext cx="2142023" cy="263611"/>
          </a:xfrm>
          <a:prstGeom prst="rect">
            <a:avLst/>
          </a:prstGeom>
          <a:solidFill>
            <a:srgbClr val="0070C0">
              <a:alpha val="30000"/>
            </a:srgbClr>
          </a:solidFill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238165-4CEA-45FA-96AE-637587DD6B23}"/>
              </a:ext>
            </a:extLst>
          </p:cNvPr>
          <p:cNvSpPr/>
          <p:nvPr/>
        </p:nvSpPr>
        <p:spPr>
          <a:xfrm>
            <a:off x="5112066" y="4757412"/>
            <a:ext cx="1232751" cy="263611"/>
          </a:xfrm>
          <a:prstGeom prst="rect">
            <a:avLst/>
          </a:prstGeom>
          <a:solidFill>
            <a:srgbClr val="0070C0">
              <a:alpha val="30000"/>
            </a:srgbClr>
          </a:solidFill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6F8567-E1D6-49BB-B37F-A52E2556DA30}"/>
              </a:ext>
            </a:extLst>
          </p:cNvPr>
          <p:cNvSpPr/>
          <p:nvPr/>
        </p:nvSpPr>
        <p:spPr>
          <a:xfrm>
            <a:off x="5417415" y="5190990"/>
            <a:ext cx="837746" cy="263611"/>
          </a:xfrm>
          <a:prstGeom prst="rect">
            <a:avLst/>
          </a:prstGeom>
          <a:solidFill>
            <a:srgbClr val="0070C0">
              <a:alpha val="30000"/>
            </a:srgbClr>
          </a:solidFill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9000E3FB-8AD9-46B2-94CF-216755F46E78}"/>
              </a:ext>
            </a:extLst>
          </p:cNvPr>
          <p:cNvSpPr/>
          <p:nvPr/>
        </p:nvSpPr>
        <p:spPr>
          <a:xfrm>
            <a:off x="8657968" y="1728880"/>
            <a:ext cx="3116366" cy="110762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Input the corresponding value at ()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7EDC5F-3E79-4718-A7CF-42EE4DB230FB}"/>
              </a:ext>
            </a:extLst>
          </p:cNvPr>
          <p:cNvSpPr/>
          <p:nvPr/>
        </p:nvSpPr>
        <p:spPr>
          <a:xfrm>
            <a:off x="5273836" y="6384051"/>
            <a:ext cx="3016835" cy="2922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Example code for Task 3c</a:t>
            </a:r>
          </a:p>
        </p:txBody>
      </p:sp>
    </p:spTree>
    <p:extLst>
      <p:ext uri="{BB962C8B-B14F-4D97-AF65-F5344CB8AC3E}">
        <p14:creationId xmlns:p14="http://schemas.microsoft.com/office/powerpoint/2010/main" val="909245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IC2122 – Example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097804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1AA47-D28A-4BB6-80AE-50C71A711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8C76C8-C0AE-4ABD-BA03-4A08947E8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38F4C74-54F9-4577-A09B-A7BA8FCB6D83}"/>
              </a:ext>
            </a:extLst>
          </p:cNvPr>
          <p:cNvSpPr>
            <a:spLocks noGrp="1"/>
          </p:cNvSpPr>
          <p:nvPr/>
        </p:nvSpPr>
        <p:spPr bwMode="auto">
          <a:xfrm>
            <a:off x="722466" y="1250204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According to previous program: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TW" sz="2000" dirty="0">
                <a:solidFill>
                  <a:schemeClr val="tx1"/>
                </a:solidFill>
              </a:rPr>
              <a:t>Step 1: Move the end-effector to the position X, Y, Z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HK" sz="2000" dirty="0" err="1"/>
              <a:t>movement.setTargetPosition_withoutInput</a:t>
            </a:r>
            <a:r>
              <a:rPr lang="en-HK" sz="2000" dirty="0"/>
              <a:t>(0,0,0.8)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HK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HK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TW" sz="2000" dirty="0">
                <a:solidFill>
                  <a:schemeClr val="tx1"/>
                </a:solidFill>
              </a:rPr>
              <a:t>Step 2: </a:t>
            </a:r>
            <a:r>
              <a:rPr lang="en-US" sz="2000" dirty="0">
                <a:solidFill>
                  <a:schemeClr val="tx1"/>
                </a:solidFill>
              </a:rPr>
              <a:t>Delay 10 seconds for waiting the previous movement 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HK" sz="2000" dirty="0" err="1"/>
              <a:t>time.sleep</a:t>
            </a:r>
            <a:r>
              <a:rPr lang="en-HK" sz="2000" dirty="0"/>
              <a:t>(10) 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HK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HK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TW" sz="2000" dirty="0">
                <a:solidFill>
                  <a:schemeClr val="tx1"/>
                </a:solidFill>
              </a:rPr>
              <a:t>Step 3: </a:t>
            </a:r>
            <a:r>
              <a:rPr lang="en-US" sz="2000" dirty="0">
                <a:solidFill>
                  <a:schemeClr val="tx1"/>
                </a:solidFill>
              </a:rPr>
              <a:t>Configure the end-effector's orientation Alpha, Beta, Gamma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err="1"/>
              <a:t>movement.setTargetOrientation_withoutInput</a:t>
            </a:r>
            <a:r>
              <a:rPr lang="en-US" sz="2000" dirty="0"/>
              <a:t>(0,90,-90)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altLang="zh-TW" dirty="0">
              <a:solidFill>
                <a:schemeClr val="tx1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411162" lvl="1" indent="0">
              <a:buNone/>
            </a:pP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9F25D5-C05E-4EE9-AADC-1A9B6BDDD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824" y="587926"/>
            <a:ext cx="2191672" cy="26448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9C861D-C5FB-4493-B8A7-20C8B48AD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7710" y="3708781"/>
            <a:ext cx="2323898" cy="2368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1C35DD-C9CD-4745-A361-18D3C01FA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843" y="190152"/>
            <a:ext cx="1647958" cy="17156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6B4C08-4399-438C-8D7B-15CB452C6AC5}"/>
              </a:ext>
            </a:extLst>
          </p:cNvPr>
          <p:cNvSpPr/>
          <p:nvPr/>
        </p:nvSpPr>
        <p:spPr>
          <a:xfrm>
            <a:off x="7540138" y="1955626"/>
            <a:ext cx="1407367" cy="3172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Original Pose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37FA7C-7812-40A8-9B60-8E5055696A35}"/>
              </a:ext>
            </a:extLst>
          </p:cNvPr>
          <p:cNvSpPr/>
          <p:nvPr/>
        </p:nvSpPr>
        <p:spPr>
          <a:xfrm>
            <a:off x="10145976" y="3303999"/>
            <a:ext cx="1407367" cy="3172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Step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8F8410-3B72-49FE-99E7-A04C33BA5716}"/>
              </a:ext>
            </a:extLst>
          </p:cNvPr>
          <p:cNvSpPr/>
          <p:nvPr/>
        </p:nvSpPr>
        <p:spPr>
          <a:xfrm>
            <a:off x="10226088" y="6127847"/>
            <a:ext cx="1407367" cy="3172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Step 3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91BDEAB-1092-4AFA-B03A-49E78FEF98CB}"/>
              </a:ext>
            </a:extLst>
          </p:cNvPr>
          <p:cNvSpPr/>
          <p:nvPr/>
        </p:nvSpPr>
        <p:spPr>
          <a:xfrm>
            <a:off x="6550090" y="2397967"/>
            <a:ext cx="4721290" cy="886564"/>
          </a:xfrm>
          <a:custGeom>
            <a:avLst/>
            <a:gdLst>
              <a:gd name="connsiteX0" fmla="*/ 0 w 4721290"/>
              <a:gd name="connsiteY0" fmla="*/ 0 h 886564"/>
              <a:gd name="connsiteX1" fmla="*/ 2425959 w 4721290"/>
              <a:gd name="connsiteY1" fmla="*/ 886409 h 886564"/>
              <a:gd name="connsiteX2" fmla="*/ 4721290 w 4721290"/>
              <a:gd name="connsiteY2" fmla="*/ 74645 h 88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21290" h="886564">
                <a:moveTo>
                  <a:pt x="0" y="0"/>
                </a:moveTo>
                <a:cubicBezTo>
                  <a:pt x="819538" y="436984"/>
                  <a:pt x="1639077" y="873968"/>
                  <a:pt x="2425959" y="886409"/>
                </a:cubicBezTo>
                <a:cubicBezTo>
                  <a:pt x="3212841" y="898850"/>
                  <a:pt x="4502021" y="160176"/>
                  <a:pt x="4721290" y="74645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4B76B28-3B3A-44CF-AB21-FD7DE4CA2956}"/>
              </a:ext>
            </a:extLst>
          </p:cNvPr>
          <p:cNvSpPr/>
          <p:nvPr/>
        </p:nvSpPr>
        <p:spPr>
          <a:xfrm>
            <a:off x="6969967" y="5122506"/>
            <a:ext cx="4310743" cy="1029257"/>
          </a:xfrm>
          <a:custGeom>
            <a:avLst/>
            <a:gdLst>
              <a:gd name="connsiteX0" fmla="*/ 0 w 4310743"/>
              <a:gd name="connsiteY0" fmla="*/ 0 h 1029257"/>
              <a:gd name="connsiteX1" fmla="*/ 1782147 w 4310743"/>
              <a:gd name="connsiteY1" fmla="*/ 1026367 h 1029257"/>
              <a:gd name="connsiteX2" fmla="*/ 4310743 w 4310743"/>
              <a:gd name="connsiteY2" fmla="*/ 270588 h 102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0743" h="1029257">
                <a:moveTo>
                  <a:pt x="0" y="0"/>
                </a:moveTo>
                <a:cubicBezTo>
                  <a:pt x="531845" y="490634"/>
                  <a:pt x="1063690" y="981269"/>
                  <a:pt x="1782147" y="1026367"/>
                </a:cubicBezTo>
                <a:cubicBezTo>
                  <a:pt x="2500604" y="1071465"/>
                  <a:pt x="4282751" y="578498"/>
                  <a:pt x="4310743" y="270588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15215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Task3 – Troubleshoot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6" y="11974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dirty="0"/>
              <a:t>Step 1: </a:t>
            </a:r>
            <a:r>
              <a:rPr lang="en-US" altLang="en-US" dirty="0">
                <a:solidFill>
                  <a:srgbClr val="FF0000"/>
                </a:solidFill>
              </a:rPr>
              <a:t>Switch</a:t>
            </a:r>
            <a:r>
              <a:rPr lang="en-US" altLang="en-US" dirty="0"/>
              <a:t> to the Spyder </a:t>
            </a:r>
            <a:r>
              <a:rPr lang="en-US" altLang="en-US" dirty="0" err="1"/>
              <a:t>IPython</a:t>
            </a:r>
            <a:r>
              <a:rPr lang="en-US" altLang="en-US" dirty="0"/>
              <a:t> Console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2: </a:t>
            </a:r>
            <a:r>
              <a:rPr lang="en-US" altLang="en-US" dirty="0">
                <a:solidFill>
                  <a:srgbClr val="FF0000"/>
                </a:solidFill>
              </a:rPr>
              <a:t>Stop</a:t>
            </a:r>
            <a:r>
              <a:rPr lang="en-US" altLang="en-US" dirty="0"/>
              <a:t> the program by </a:t>
            </a:r>
            <a:r>
              <a:rPr lang="en-US" altLang="en-US" dirty="0">
                <a:solidFill>
                  <a:srgbClr val="FF0000"/>
                </a:solidFill>
              </a:rPr>
              <a:t>pressing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00B050"/>
                </a:solidFill>
              </a:rPr>
              <a:t>Ctrl + C</a:t>
            </a:r>
            <a:r>
              <a:rPr lang="en-US" altLang="en-US" dirty="0"/>
              <a:t>”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3: </a:t>
            </a:r>
            <a:r>
              <a:rPr lang="en-US" altLang="en-US" dirty="0">
                <a:solidFill>
                  <a:srgbClr val="FF0000"/>
                </a:solidFill>
              </a:rPr>
              <a:t>Open</a:t>
            </a:r>
            <a:r>
              <a:rPr lang="en-US" altLang="en-US" dirty="0"/>
              <a:t> a new console by </a:t>
            </a:r>
            <a:r>
              <a:rPr lang="en-US" altLang="en-US" dirty="0">
                <a:solidFill>
                  <a:srgbClr val="FF0000"/>
                </a:solidFill>
              </a:rPr>
              <a:t>pressing</a:t>
            </a:r>
            <a:r>
              <a:rPr lang="en-US" altLang="en-US" dirty="0"/>
              <a:t> “</a:t>
            </a:r>
            <a:r>
              <a:rPr lang="en-US" altLang="en-US" dirty="0">
                <a:solidFill>
                  <a:srgbClr val="7030A0"/>
                </a:solidFill>
              </a:rPr>
              <a:t>Ctrl + D</a:t>
            </a:r>
            <a:r>
              <a:rPr lang="en-US" altLang="en-US" dirty="0"/>
              <a:t>”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Step 4:</a:t>
            </a:r>
            <a:r>
              <a:rPr lang="en-US" altLang="en-US" dirty="0">
                <a:solidFill>
                  <a:srgbClr val="FF0000"/>
                </a:solidFill>
              </a:rPr>
              <a:t> Stop</a:t>
            </a:r>
            <a:r>
              <a:rPr lang="en-US" altLang="en-US" dirty="0"/>
              <a:t> the V-REP simulation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Step 5: </a:t>
            </a:r>
            <a:r>
              <a:rPr lang="en-US" altLang="en-US" dirty="0">
                <a:solidFill>
                  <a:srgbClr val="FF0000"/>
                </a:solidFill>
              </a:rPr>
              <a:t>Run </a:t>
            </a:r>
            <a:r>
              <a:rPr lang="en-US" altLang="en-US" dirty="0"/>
              <a:t>the program at Spyder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6697B-75E5-428A-9607-A2842D9071A9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6661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10264AE-147D-41E4-8C27-0B7184B41FF8}"/>
              </a:ext>
            </a:extLst>
          </p:cNvPr>
          <p:cNvSpPr>
            <a:spLocks noGrp="1"/>
          </p:cNvSpPr>
          <p:nvPr/>
        </p:nvSpPr>
        <p:spPr bwMode="auto">
          <a:xfrm>
            <a:off x="570066" y="1349826"/>
            <a:ext cx="10818583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HK" altLang="zh-TW" sz="2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9578A-6C80-44DC-94AC-293B988B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A2635F-E0F6-41CF-977B-126B028D5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D5285B-B6E9-4D96-9273-17C15EB98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79" r="58589"/>
          <a:stretch/>
        </p:blipFill>
        <p:spPr>
          <a:xfrm>
            <a:off x="7846157" y="2529787"/>
            <a:ext cx="2866438" cy="164887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36D683-CB47-44D1-9BC2-6A2B2266FD28}"/>
              </a:ext>
            </a:extLst>
          </p:cNvPr>
          <p:cNvSpPr/>
          <p:nvPr/>
        </p:nvSpPr>
        <p:spPr>
          <a:xfrm>
            <a:off x="8233311" y="3664402"/>
            <a:ext cx="278322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7D873F-A1A7-42DA-B30B-597175169726}"/>
              </a:ext>
            </a:extLst>
          </p:cNvPr>
          <p:cNvSpPr/>
          <p:nvPr/>
        </p:nvSpPr>
        <p:spPr>
          <a:xfrm>
            <a:off x="9749598" y="3222295"/>
            <a:ext cx="481093" cy="44250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C4EC45-54C6-44F0-9D2A-3035530471DC}"/>
              </a:ext>
            </a:extLst>
          </p:cNvPr>
          <p:cNvSpPr/>
          <p:nvPr/>
        </p:nvSpPr>
        <p:spPr>
          <a:xfrm>
            <a:off x="7927425" y="3664402"/>
            <a:ext cx="278322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EE31E6-D93D-42F8-8827-1B9F56257976}"/>
              </a:ext>
            </a:extLst>
          </p:cNvPr>
          <p:cNvSpPr/>
          <p:nvPr/>
        </p:nvSpPr>
        <p:spPr>
          <a:xfrm>
            <a:off x="9509051" y="2758227"/>
            <a:ext cx="481093" cy="442504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546C93F6-4F0B-44E8-B50C-4EC5B6FD2E87}"/>
              </a:ext>
            </a:extLst>
          </p:cNvPr>
          <p:cNvSpPr/>
          <p:nvPr/>
        </p:nvSpPr>
        <p:spPr>
          <a:xfrm>
            <a:off x="10257239" y="3200731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2</a:t>
            </a: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050F0B6D-D8C2-421D-A504-63820C49FA72}"/>
              </a:ext>
            </a:extLst>
          </p:cNvPr>
          <p:cNvSpPr/>
          <p:nvPr/>
        </p:nvSpPr>
        <p:spPr>
          <a:xfrm>
            <a:off x="10020210" y="2758227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3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A84EF25-2750-43C4-874B-53F1F96A3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56" y="4503454"/>
            <a:ext cx="9551709" cy="66085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B183E9F-8D97-4F26-AF5F-99DE943916FB}"/>
              </a:ext>
            </a:extLst>
          </p:cNvPr>
          <p:cNvSpPr/>
          <p:nvPr/>
        </p:nvSpPr>
        <p:spPr>
          <a:xfrm>
            <a:off x="8087483" y="4838198"/>
            <a:ext cx="291656" cy="268353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FB0DBCDA-8ADC-4C10-8F50-5472F60C2C58}"/>
              </a:ext>
            </a:extLst>
          </p:cNvPr>
          <p:cNvSpPr/>
          <p:nvPr/>
        </p:nvSpPr>
        <p:spPr>
          <a:xfrm>
            <a:off x="8403812" y="47526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4</a:t>
            </a:r>
          </a:p>
        </p:txBody>
      </p:sp>
      <p:sp>
        <p:nvSpPr>
          <p:cNvPr id="40" name="Arrow: Left 39">
            <a:extLst>
              <a:ext uri="{FF2B5EF4-FFF2-40B4-BE49-F238E27FC236}">
                <a16:creationId xmlns:a16="http://schemas.microsoft.com/office/drawing/2014/main" id="{2963C512-4AF4-48A6-A3C8-5459D5B8FB53}"/>
              </a:ext>
            </a:extLst>
          </p:cNvPr>
          <p:cNvSpPr/>
          <p:nvPr/>
        </p:nvSpPr>
        <p:spPr>
          <a:xfrm>
            <a:off x="10016046" y="1327944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6BF0EA-9E45-4290-93A0-C84178037C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892"/>
          <a:stretch/>
        </p:blipFill>
        <p:spPr>
          <a:xfrm>
            <a:off x="6548913" y="1039421"/>
            <a:ext cx="3368796" cy="10978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219CE3B-8055-491F-8CB2-18DE385E8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743" y="5508174"/>
            <a:ext cx="3429479" cy="6477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1B3D2F7-03BC-4484-ACBD-9B40E67BED72}"/>
              </a:ext>
            </a:extLst>
          </p:cNvPr>
          <p:cNvSpPr/>
          <p:nvPr/>
        </p:nvSpPr>
        <p:spPr>
          <a:xfrm>
            <a:off x="8103387" y="5847559"/>
            <a:ext cx="291656" cy="268353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813A90B7-154B-4652-A564-DD7800EE79FC}"/>
              </a:ext>
            </a:extLst>
          </p:cNvPr>
          <p:cNvSpPr/>
          <p:nvPr/>
        </p:nvSpPr>
        <p:spPr>
          <a:xfrm>
            <a:off x="8484238" y="5755196"/>
            <a:ext cx="910711" cy="43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2166427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2272571" y="2418637"/>
            <a:ext cx="808514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HK" altLang="ko-KR" sz="6600" dirty="0">
                <a:latin typeface="+mj-lt"/>
                <a:cs typeface="Arial" pitchFamily="34" charset="0"/>
              </a:rPr>
              <a:t>Q&amp;A</a:t>
            </a:r>
            <a:endParaRPr lang="ko-KR" altLang="en-US" sz="66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9321398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6" name="Picture 8" descr="industrial centre">
            <a:extLst>
              <a:ext uri="{FF2B5EF4-FFF2-40B4-BE49-F238E27FC236}">
                <a16:creationId xmlns:a16="http://schemas.microsoft.com/office/drawing/2014/main" id="{48EFED48-CB56-4104-89E9-1D5395348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A037CA8A-E812-4487-98B3-C3AB394E2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37B12A80-E51C-44DD-97F7-029911C93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V-REP Tools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AutoShape 2" descr="/media/uploads/bcostm/nucleo_f103rb_2018_07_06_arduino_left.png">
            <a:extLst>
              <a:ext uri="{FF2B5EF4-FFF2-40B4-BE49-F238E27FC236}">
                <a16:creationId xmlns:a16="http://schemas.microsoft.com/office/drawing/2014/main" id="{BB2A2590-B6ED-4DE5-B1B1-F4EB3087A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417666" y="1197426"/>
                <a:ext cx="10818583" cy="5072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65125" indent="-255588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57225" indent="-2460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Font typeface="Georgia" charset="0"/>
                  <a:buChar char="▫"/>
                  <a:defRPr sz="19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22338" indent="-21907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179513" indent="-200025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2" charset="2"/>
                  <a:buChar char="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389063" indent="-18256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rgbClr val="A04DA3"/>
                  </a:buClr>
                  <a:buFont typeface="Georgia" charset="0"/>
                  <a:buChar char="▫"/>
                  <a:defRPr sz="1800" kern="1200">
                    <a:solidFill>
                      <a:srgbClr val="A04DA3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8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▫"/>
                  <a:defRPr kumimoji="0" sz="16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500" kern="120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◦"/>
                  <a:defRPr kumimoji="0" sz="1400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US" altLang="en-US" sz="2400" dirty="0"/>
                  <a:t>Object Position: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Select the object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Click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HK" altLang="zh-TW" sz="2000" dirty="0">
                    <a:solidFill>
                      <a:schemeClr val="tx1"/>
                    </a:solidFill>
                  </a:rPr>
                  <a:t>Position:	X,</a:t>
                </a:r>
                <a:r>
                  <a:rPr lang="zh-TW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HK" altLang="zh-TW" sz="2000" dirty="0">
                    <a:solidFill>
                      <a:schemeClr val="tx1"/>
                    </a:solidFill>
                  </a:rPr>
                  <a:t>Y,  Z</a:t>
                </a:r>
                <a:endParaRPr lang="en-US" altLang="en-US" sz="2000" dirty="0"/>
              </a:p>
              <a:p>
                <a:pPr>
                  <a:lnSpc>
                    <a:spcPct val="200000"/>
                  </a:lnSpc>
                </a:pPr>
                <a:r>
                  <a:rPr lang="en-US" altLang="en-US" sz="2400" dirty="0"/>
                  <a:t>Object Orientation: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Select the object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Click</a:t>
                </a:r>
              </a:p>
              <a:p>
                <a:pPr marL="868362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Orientation:  </a:t>
                </a:r>
                <a:r>
                  <a:rPr lang="en-US" altLang="en-US" sz="2000" dirty="0">
                    <a:solidFill>
                      <a:srgbClr val="C00000"/>
                    </a:solidFill>
                  </a:rPr>
                  <a:t>Alpha (</a:t>
                </a:r>
                <a:r>
                  <a:rPr lang="en-HK" dirty="0">
                    <a:solidFill>
                      <a:srgbClr val="C00000"/>
                    </a:solidFill>
                  </a:rPr>
                  <a:t>α)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en-US" sz="2000" dirty="0">
                    <a:solidFill>
                      <a:srgbClr val="0070C0"/>
                    </a:solidFill>
                  </a:rPr>
                  <a:t>Beta (</a:t>
                </a:r>
                <a:r>
                  <a:rPr lang="en-HK" sz="2000" dirty="0">
                    <a:solidFill>
                      <a:srgbClr val="0070C0"/>
                    </a:solidFill>
                  </a:rPr>
                  <a:t>β)</a:t>
                </a:r>
                <a:r>
                  <a:rPr lang="en-US" altLang="en-US" sz="20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en-US" sz="2000" dirty="0">
                    <a:solidFill>
                      <a:srgbClr val="00B050"/>
                    </a:solidFill>
                  </a:rPr>
                  <a:t>Gamma(</a:t>
                </a:r>
                <a14:m>
                  <m:oMath xmlns:m="http://schemas.openxmlformats.org/officeDocument/2006/math">
                    <m:r>
                      <a:rPr lang="en-HK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HK" sz="2000" dirty="0">
                    <a:solidFill>
                      <a:srgbClr val="00B050"/>
                    </a:solidFill>
                  </a:rPr>
                  <a:t>)</a:t>
                </a:r>
                <a:endParaRPr lang="en-US" altLang="en-US" sz="2000" dirty="0">
                  <a:solidFill>
                    <a:srgbClr val="00B050"/>
                  </a:solidFill>
                </a:endParaRPr>
              </a:p>
              <a:p>
                <a:pPr lvl="1">
                  <a:lnSpc>
                    <a:spcPct val="200000"/>
                  </a:lnSpc>
                </a:pPr>
                <a:endParaRPr lang="en-US" altLang="en-US" sz="2000" dirty="0"/>
              </a:p>
              <a:p>
                <a:pPr>
                  <a:lnSpc>
                    <a:spcPct val="200000"/>
                  </a:lnSpc>
                </a:pPr>
                <a:endParaRPr lang="en-US" altLang="en-US" sz="2400" dirty="0"/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23FA7510-231C-4CAE-95D9-C4394E0F2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666" y="1197426"/>
                <a:ext cx="10818583" cy="5072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lc="http://schemas.openxmlformats.org/drawingml/2006/lockedCanvas" val="1"/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65DA43F-A145-4D98-BCEE-1F7356955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382" y="1845530"/>
            <a:ext cx="3667637" cy="1952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B1C53-2962-4832-B4BB-276A90892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382" y="4152594"/>
            <a:ext cx="3658111" cy="194337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E7B9EAE-77EF-4937-95B3-66BBD17EEBBC}"/>
              </a:ext>
            </a:extLst>
          </p:cNvPr>
          <p:cNvSpPr/>
          <p:nvPr/>
        </p:nvSpPr>
        <p:spPr>
          <a:xfrm>
            <a:off x="5989508" y="2551763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C55A836-085F-4F6C-8B50-09682B81D15B}"/>
              </a:ext>
            </a:extLst>
          </p:cNvPr>
          <p:cNvSpPr/>
          <p:nvPr/>
        </p:nvSpPr>
        <p:spPr>
          <a:xfrm>
            <a:off x="5989508" y="4775456"/>
            <a:ext cx="837773" cy="4933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0CFFE2C-840D-42E5-A86F-0CDBCEC0C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004" y="2513522"/>
            <a:ext cx="3781953" cy="5811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DE0EBB-A955-4564-811F-D2FB9E840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5004" y="4717284"/>
            <a:ext cx="3810532" cy="60968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A326411-FC5D-48CA-806A-8768D1A8BDDE}"/>
              </a:ext>
            </a:extLst>
          </p:cNvPr>
          <p:cNvSpPr/>
          <p:nvPr/>
        </p:nvSpPr>
        <p:spPr>
          <a:xfrm>
            <a:off x="4233808" y="2647157"/>
            <a:ext cx="494523" cy="44747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75F6F-F2B7-499C-AD84-A75BD6F94070}"/>
              </a:ext>
            </a:extLst>
          </p:cNvPr>
          <p:cNvSpPr/>
          <p:nvPr/>
        </p:nvSpPr>
        <p:spPr>
          <a:xfrm>
            <a:off x="4574377" y="4857217"/>
            <a:ext cx="494523" cy="447471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4BD40C-A2F6-4ADD-8639-0DD97CE0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C1D352-A370-40CF-90D9-5159444A2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DE5CB21-4009-4104-8BB9-0525E877EBD2}"/>
              </a:ext>
            </a:extLst>
          </p:cNvPr>
          <p:cNvSpPr/>
          <p:nvPr/>
        </p:nvSpPr>
        <p:spPr>
          <a:xfrm>
            <a:off x="7280042" y="2870892"/>
            <a:ext cx="1714669" cy="558108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C02997-4896-42CE-A775-2199218294D3}"/>
              </a:ext>
            </a:extLst>
          </p:cNvPr>
          <p:cNvSpPr/>
          <p:nvPr/>
        </p:nvSpPr>
        <p:spPr>
          <a:xfrm>
            <a:off x="7293813" y="5161603"/>
            <a:ext cx="1829079" cy="558108"/>
          </a:xfrm>
          <a:prstGeom prst="rect">
            <a:avLst/>
          </a:prstGeom>
          <a:solidFill>
            <a:srgbClr val="00B0F0">
              <a:alpha val="3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B8A7E1D-A926-4E9F-88ED-E0D2623ED0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51"/>
          <a:stretch/>
        </p:blipFill>
        <p:spPr>
          <a:xfrm>
            <a:off x="3950270" y="3156668"/>
            <a:ext cx="1800225" cy="152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1301486" y="1019743"/>
            <a:ext cx="88318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HK" altLang="ko-KR" sz="5400" dirty="0">
                <a:latin typeface="+mj-lt"/>
                <a:cs typeface="Arial" pitchFamily="34" charset="0"/>
              </a:rPr>
              <a:t>Task 3: Pick and Place</a:t>
            </a:r>
            <a:endParaRPr lang="ko-KR" altLang="en-US" sz="54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802462"/>
            <a:chOff x="5090630" y="1321272"/>
            <a:chExt cx="2926080" cy="8024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824E17-823F-4669-88CB-CDC58E6E3D6B}"/>
              </a:ext>
            </a:extLst>
          </p:cNvPr>
          <p:cNvSpPr txBox="1"/>
          <p:nvPr/>
        </p:nvSpPr>
        <p:spPr>
          <a:xfrm>
            <a:off x="8511695" y="2930100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10105956" y="693743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7" name="Picture 2" descr="polytechnic university icon的圖片搜尋結果">
            <a:extLst>
              <a:ext uri="{FF2B5EF4-FFF2-40B4-BE49-F238E27FC236}">
                <a16:creationId xmlns:a16="http://schemas.microsoft.com/office/drawing/2014/main" id="{2C2F32BC-AB99-4A74-9827-FC26F78A1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4"/>
          <a:stretch/>
        </p:blipFill>
        <p:spPr bwMode="auto">
          <a:xfrm>
            <a:off x="3264052" y="179266"/>
            <a:ext cx="2671011" cy="6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kpolyu logo的圖片搜尋結果">
            <a:extLst>
              <a:ext uri="{FF2B5EF4-FFF2-40B4-BE49-F238E27FC236}">
                <a16:creationId xmlns:a16="http://schemas.microsoft.com/office/drawing/2014/main" id="{32946857-6BCC-4C38-9668-304922EE0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82"/>
          <a:stretch/>
        </p:blipFill>
        <p:spPr bwMode="auto">
          <a:xfrm>
            <a:off x="2554759" y="186150"/>
            <a:ext cx="674648" cy="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industrial centre">
            <a:extLst>
              <a:ext uri="{FF2B5EF4-FFF2-40B4-BE49-F238E27FC236}">
                <a16:creationId xmlns:a16="http://schemas.microsoft.com/office/drawing/2014/main" id="{DD601003-6CF8-49DE-9119-A998D41B0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93" y="266871"/>
            <a:ext cx="2121283" cy="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A05E3E-3885-43AB-B80D-3A570D9C0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033" y="2414728"/>
            <a:ext cx="6215864" cy="373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0E6470-B258-407A-B2F7-59C70B3B4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178" y="1511149"/>
            <a:ext cx="7332659" cy="476461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V-REP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05633" y="829823"/>
            <a:ext cx="11477485" cy="553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Start the V-REP </a:t>
            </a:r>
            <a:r>
              <a:rPr lang="en-US" altLang="en-US" sz="2400" dirty="0">
                <a:solidFill>
                  <a:srgbClr val="FF0000"/>
                </a:solidFill>
              </a:rPr>
              <a:t>(Task3_vrep.bat)</a:t>
            </a:r>
            <a:endParaRPr lang="en-US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2131" y="637123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5C9D091-0DA9-422E-9DFC-1DB4A1CFDFE6}"/>
              </a:ext>
            </a:extLst>
          </p:cNvPr>
          <p:cNvSpPr/>
          <p:nvPr/>
        </p:nvSpPr>
        <p:spPr>
          <a:xfrm>
            <a:off x="4203119" y="5576733"/>
            <a:ext cx="4719088" cy="183583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3545CA-D08E-4A3A-9F1F-D3228D7BBD67}"/>
              </a:ext>
            </a:extLst>
          </p:cNvPr>
          <p:cNvSpPr/>
          <p:nvPr/>
        </p:nvSpPr>
        <p:spPr>
          <a:xfrm>
            <a:off x="10223292" y="5497572"/>
            <a:ext cx="1359673" cy="34190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Double-Click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811485-B1FA-4890-B518-3238DB95627A}"/>
              </a:ext>
            </a:extLst>
          </p:cNvPr>
          <p:cNvCxnSpPr>
            <a:cxnSpLocks/>
            <a:stCxn id="10" idx="1"/>
            <a:endCxn id="28" idx="3"/>
          </p:cNvCxnSpPr>
          <p:nvPr/>
        </p:nvCxnSpPr>
        <p:spPr>
          <a:xfrm flipH="1">
            <a:off x="8922207" y="5668525"/>
            <a:ext cx="130108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C8D18-981A-49B1-8ED0-02EF022EC601}"/>
              </a:ext>
            </a:extLst>
          </p:cNvPr>
          <p:cNvSpPr/>
          <p:nvPr/>
        </p:nvSpPr>
        <p:spPr>
          <a:xfrm>
            <a:off x="3134150" y="2742497"/>
            <a:ext cx="3091721" cy="183583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A2F29C-0261-40DD-AC01-A9A4C3432986}"/>
              </a:ext>
            </a:extLst>
          </p:cNvPr>
          <p:cNvSpPr/>
          <p:nvPr/>
        </p:nvSpPr>
        <p:spPr>
          <a:xfrm>
            <a:off x="6842766" y="2660750"/>
            <a:ext cx="4051568" cy="34190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D:\01-Home\IoT\IC2122-Robotics</a:t>
            </a:r>
            <a:endParaRPr lang="en-HK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166D12-FC20-44C0-8752-E5CF97588989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6225871" y="2831703"/>
            <a:ext cx="616895" cy="2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770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C28B94C-A284-4E70-8043-90BB5B20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572" y="1504364"/>
            <a:ext cx="7721871" cy="482616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Anaconda Navigator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05633" y="829823"/>
            <a:ext cx="11477485" cy="553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Start the </a:t>
            </a:r>
            <a:r>
              <a:rPr lang="en-US" altLang="en-US" sz="2400" dirty="0">
                <a:solidFill>
                  <a:srgbClr val="FF0000"/>
                </a:solidFill>
              </a:rPr>
              <a:t>Anaconda Navigator </a:t>
            </a:r>
            <a:r>
              <a:rPr lang="en-US" altLang="en-US" sz="2400" dirty="0"/>
              <a:t>on Taskbar or search Windows</a:t>
            </a:r>
            <a:endParaRPr lang="en-US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3E8DA-9306-4FA4-82B2-1239F6A7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2131" y="637123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EA2F29C-0261-40DD-AC01-A9A4C3432986}"/>
              </a:ext>
            </a:extLst>
          </p:cNvPr>
          <p:cNvSpPr/>
          <p:nvPr/>
        </p:nvSpPr>
        <p:spPr>
          <a:xfrm>
            <a:off x="4578371" y="3200525"/>
            <a:ext cx="3207130" cy="630262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Anaconda Navigator and click the icon</a:t>
            </a:r>
            <a:endParaRPr lang="en-HK" sz="20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166D12-FC20-44C0-8752-E5CF97588989}"/>
              </a:ext>
            </a:extLst>
          </p:cNvPr>
          <p:cNvCxnSpPr>
            <a:cxnSpLocks/>
            <a:stCxn id="32" idx="1"/>
            <a:endCxn id="34" idx="0"/>
          </p:cNvCxnSpPr>
          <p:nvPr/>
        </p:nvCxnSpPr>
        <p:spPr>
          <a:xfrm flipH="1">
            <a:off x="3113926" y="3515656"/>
            <a:ext cx="1464445" cy="247276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30568F4-7E84-470C-A103-7353950A0F9A}"/>
              </a:ext>
            </a:extLst>
          </p:cNvPr>
          <p:cNvSpPr/>
          <p:nvPr/>
        </p:nvSpPr>
        <p:spPr>
          <a:xfrm>
            <a:off x="2287813" y="3355112"/>
            <a:ext cx="1608325" cy="321087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1F9828-7A3C-4AEF-833A-05FB232F0924}"/>
              </a:ext>
            </a:extLst>
          </p:cNvPr>
          <p:cNvSpPr/>
          <p:nvPr/>
        </p:nvSpPr>
        <p:spPr>
          <a:xfrm>
            <a:off x="2763134" y="6143059"/>
            <a:ext cx="200109" cy="199870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5C3CB6-FE1E-4F0C-9E19-F575E04885D4}"/>
              </a:ext>
            </a:extLst>
          </p:cNvPr>
          <p:cNvSpPr/>
          <p:nvPr/>
        </p:nvSpPr>
        <p:spPr>
          <a:xfrm>
            <a:off x="2309763" y="5988420"/>
            <a:ext cx="1608325" cy="142243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89BCCF-4F8C-4F2B-9409-39B2A8D1A4B7}"/>
              </a:ext>
            </a:extLst>
          </p:cNvPr>
          <p:cNvSpPr/>
          <p:nvPr/>
        </p:nvSpPr>
        <p:spPr>
          <a:xfrm>
            <a:off x="5266810" y="5873776"/>
            <a:ext cx="2317361" cy="43039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Click Anaconda Icon</a:t>
            </a:r>
            <a:endParaRPr lang="en-HK" sz="2000" dirty="0">
              <a:solidFill>
                <a:srgbClr val="00B05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B23BF1-0A02-4DBF-978B-450FC40B88A2}"/>
              </a:ext>
            </a:extLst>
          </p:cNvPr>
          <p:cNvCxnSpPr>
            <a:cxnSpLocks/>
            <a:stCxn id="39" idx="1"/>
            <a:endCxn id="29" idx="3"/>
          </p:cNvCxnSpPr>
          <p:nvPr/>
        </p:nvCxnSpPr>
        <p:spPr>
          <a:xfrm flipH="1">
            <a:off x="2963243" y="6088975"/>
            <a:ext cx="2303567" cy="1540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C66E077-DBB1-407B-9946-4FCB0F19C782}"/>
              </a:ext>
            </a:extLst>
          </p:cNvPr>
          <p:cNvSpPr txBox="1"/>
          <p:nvPr/>
        </p:nvSpPr>
        <p:spPr>
          <a:xfrm>
            <a:off x="6181936" y="4891971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OR</a:t>
            </a:r>
            <a:endParaRPr lang="en-HK" b="1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DF80A49-39AF-4279-87DC-C5FF62FB0141}"/>
              </a:ext>
            </a:extLst>
          </p:cNvPr>
          <p:cNvCxnSpPr>
            <a:cxnSpLocks/>
            <a:stCxn id="32" idx="1"/>
            <a:endCxn id="24" idx="3"/>
          </p:cNvCxnSpPr>
          <p:nvPr/>
        </p:nvCxnSpPr>
        <p:spPr>
          <a:xfrm flipH="1">
            <a:off x="3896138" y="3515656"/>
            <a:ext cx="68223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699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Launch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573F47-69AF-4F4C-A6C5-43352B945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13" y="2020453"/>
            <a:ext cx="10234488" cy="384196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8FB6AB6-F54C-4764-AD16-9AEB64448EAC}"/>
              </a:ext>
            </a:extLst>
          </p:cNvPr>
          <p:cNvSpPr/>
          <p:nvPr/>
        </p:nvSpPr>
        <p:spPr>
          <a:xfrm>
            <a:off x="819313" y="2858769"/>
            <a:ext cx="1605835" cy="512003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E3BF06-8233-41C0-9355-14044C66761F}"/>
              </a:ext>
            </a:extLst>
          </p:cNvPr>
          <p:cNvSpPr/>
          <p:nvPr/>
        </p:nvSpPr>
        <p:spPr>
          <a:xfrm>
            <a:off x="3644782" y="3617716"/>
            <a:ext cx="1540079" cy="24694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5" name="Callout: Bent Line 34">
            <a:extLst>
              <a:ext uri="{FF2B5EF4-FFF2-40B4-BE49-F238E27FC236}">
                <a16:creationId xmlns:a16="http://schemas.microsoft.com/office/drawing/2014/main" id="{FC41ED85-CE70-4397-BA93-A3EAFCFCE118}"/>
              </a:ext>
            </a:extLst>
          </p:cNvPr>
          <p:cNvSpPr/>
          <p:nvPr/>
        </p:nvSpPr>
        <p:spPr>
          <a:xfrm>
            <a:off x="2327588" y="219266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70275"/>
              <a:gd name="adj6" fmla="val -2293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B0A413D9-656E-410C-A3DC-5E4D18C6CFB3}"/>
              </a:ext>
            </a:extLst>
          </p:cNvPr>
          <p:cNvSpPr/>
          <p:nvPr/>
        </p:nvSpPr>
        <p:spPr>
          <a:xfrm>
            <a:off x="5780343" y="2627433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269"/>
              <a:gd name="adj6" fmla="val -177532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695962-AECD-408A-91D1-59A7C4422AC9}"/>
              </a:ext>
            </a:extLst>
          </p:cNvPr>
          <p:cNvSpPr/>
          <p:nvPr/>
        </p:nvSpPr>
        <p:spPr>
          <a:xfrm>
            <a:off x="8937425" y="3496393"/>
            <a:ext cx="2035375" cy="2316010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39C39F-D211-4908-8959-431659B2508B}"/>
              </a:ext>
            </a:extLst>
          </p:cNvPr>
          <p:cNvSpPr/>
          <p:nvPr/>
        </p:nvSpPr>
        <p:spPr>
          <a:xfrm>
            <a:off x="9722440" y="5437616"/>
            <a:ext cx="487035" cy="294770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CF73F342-571C-40FA-9D6A-054EA1F4111D}"/>
              </a:ext>
            </a:extLst>
          </p:cNvPr>
          <p:cNvSpPr/>
          <p:nvPr/>
        </p:nvSpPr>
        <p:spPr>
          <a:xfrm>
            <a:off x="11294435" y="438423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24715"/>
              <a:gd name="adj6" fmla="val -4035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4D311F-E513-488C-82A5-3A627DAD7E0F}"/>
              </a:ext>
            </a:extLst>
          </p:cNvPr>
          <p:cNvSpPr/>
          <p:nvPr/>
        </p:nvSpPr>
        <p:spPr>
          <a:xfrm>
            <a:off x="3644782" y="3100171"/>
            <a:ext cx="1540079" cy="246944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19CE3529-CF93-419A-B359-E19D6DAB078B}"/>
              </a:ext>
            </a:extLst>
          </p:cNvPr>
          <p:cNvSpPr/>
          <p:nvPr/>
        </p:nvSpPr>
        <p:spPr>
          <a:xfrm>
            <a:off x="4948292" y="2035990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269"/>
              <a:gd name="adj6" fmla="val -177532"/>
            </a:avLst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165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3FA7510-231C-4CAE-95D9-C4394E0F2005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A6B9C4-7133-4869-87D5-08B645517E25}"/>
              </a:ext>
            </a:extLst>
          </p:cNvPr>
          <p:cNvSpPr>
            <a:spLocks noGrp="1"/>
          </p:cNvSpPr>
          <p:nvPr/>
        </p:nvSpPr>
        <p:spPr bwMode="auto">
          <a:xfrm>
            <a:off x="6410131" y="1197426"/>
            <a:ext cx="4817705" cy="50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968A4B-ECE5-4967-9295-30EFC61C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79" y="2009556"/>
            <a:ext cx="8064594" cy="43557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F5379F-4E9C-45B2-BC8F-92119225C545}"/>
              </a:ext>
            </a:extLst>
          </p:cNvPr>
          <p:cNvSpPr/>
          <p:nvPr/>
        </p:nvSpPr>
        <p:spPr>
          <a:xfrm>
            <a:off x="2023879" y="2234317"/>
            <a:ext cx="8064594" cy="1510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9012C5-553C-4893-8222-5E49B89C4032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1630017" y="2038471"/>
            <a:ext cx="393862" cy="2713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9865AD5-456F-4BE7-ACCE-A39B7B831595}"/>
              </a:ext>
            </a:extLst>
          </p:cNvPr>
          <p:cNvSpPr/>
          <p:nvPr/>
        </p:nvSpPr>
        <p:spPr>
          <a:xfrm>
            <a:off x="1145285" y="1757374"/>
            <a:ext cx="969464" cy="244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CD5D64-373B-4D7C-A7BF-7A3DD1B2F99D}"/>
              </a:ext>
            </a:extLst>
          </p:cNvPr>
          <p:cNvSpPr/>
          <p:nvPr/>
        </p:nvSpPr>
        <p:spPr>
          <a:xfrm>
            <a:off x="2023879" y="6266979"/>
            <a:ext cx="8064594" cy="12721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26BD9B-8378-4F7E-8EE4-18CB06FC71C8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630017" y="6071134"/>
            <a:ext cx="393862" cy="25945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A77D909-B0D1-44C4-BBE6-2CA77E8F466E}"/>
              </a:ext>
            </a:extLst>
          </p:cNvPr>
          <p:cNvSpPr/>
          <p:nvPr/>
        </p:nvSpPr>
        <p:spPr>
          <a:xfrm>
            <a:off x="884516" y="5790036"/>
            <a:ext cx="1230233" cy="2444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Status Bar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0916AA-F177-431D-B5C3-1E175E63CE71}"/>
              </a:ext>
            </a:extLst>
          </p:cNvPr>
          <p:cNvSpPr/>
          <p:nvPr/>
        </p:nvSpPr>
        <p:spPr>
          <a:xfrm>
            <a:off x="2023879" y="2420082"/>
            <a:ext cx="3995258" cy="381220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9653584-667A-464F-9A69-E2C70F31AACC}"/>
              </a:ext>
            </a:extLst>
          </p:cNvPr>
          <p:cNvCxnSpPr>
            <a:cxnSpLocks/>
            <a:stCxn id="34" idx="1"/>
            <a:endCxn id="39" idx="2"/>
          </p:cNvCxnSpPr>
          <p:nvPr/>
        </p:nvCxnSpPr>
        <p:spPr>
          <a:xfrm flipH="1" flipV="1">
            <a:off x="1014901" y="3009966"/>
            <a:ext cx="1008978" cy="1316219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808F065-9320-48A9-B162-DF6A0309CD4D}"/>
              </a:ext>
            </a:extLst>
          </p:cNvPr>
          <p:cNvSpPr/>
          <p:nvPr/>
        </p:nvSpPr>
        <p:spPr>
          <a:xfrm>
            <a:off x="399784" y="2765539"/>
            <a:ext cx="1230233" cy="24442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Editor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409B15-7FAD-43EE-BB55-A4CC427F7C47}"/>
              </a:ext>
            </a:extLst>
          </p:cNvPr>
          <p:cNvSpPr/>
          <p:nvPr/>
        </p:nvSpPr>
        <p:spPr>
          <a:xfrm>
            <a:off x="6093215" y="4206239"/>
            <a:ext cx="3995258" cy="2033803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AE5984-4A10-46AD-A94E-9A0C9C96316C}"/>
              </a:ext>
            </a:extLst>
          </p:cNvPr>
          <p:cNvCxnSpPr>
            <a:cxnSpLocks/>
            <a:stCxn id="43" idx="3"/>
            <a:endCxn id="45" idx="2"/>
          </p:cNvCxnSpPr>
          <p:nvPr/>
        </p:nvCxnSpPr>
        <p:spPr>
          <a:xfrm flipV="1">
            <a:off x="10088473" y="4378936"/>
            <a:ext cx="1139363" cy="84420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75CE326-5639-4098-A6CD-CEBCE3ADA810}"/>
              </a:ext>
            </a:extLst>
          </p:cNvPr>
          <p:cNvSpPr/>
          <p:nvPr/>
        </p:nvSpPr>
        <p:spPr>
          <a:xfrm>
            <a:off x="10355381" y="4124066"/>
            <a:ext cx="1744910" cy="2548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IPython</a:t>
            </a:r>
            <a:r>
              <a:rPr lang="en-US" dirty="0">
                <a:solidFill>
                  <a:schemeClr val="tx1"/>
                </a:solidFill>
              </a:rPr>
              <a:t> Console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B0FE95-62B8-4D81-8FCE-24CE4049E5DE}"/>
              </a:ext>
            </a:extLst>
          </p:cNvPr>
          <p:cNvSpPr/>
          <p:nvPr/>
        </p:nvSpPr>
        <p:spPr>
          <a:xfrm>
            <a:off x="6093215" y="2471667"/>
            <a:ext cx="3995258" cy="168960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1D50B2-6C5A-42C7-A5D5-733D5F9A7953}"/>
              </a:ext>
            </a:extLst>
          </p:cNvPr>
          <p:cNvCxnSpPr>
            <a:cxnSpLocks/>
            <a:stCxn id="46" idx="3"/>
            <a:endCxn id="48" idx="2"/>
          </p:cNvCxnSpPr>
          <p:nvPr/>
        </p:nvCxnSpPr>
        <p:spPr>
          <a:xfrm flipV="1">
            <a:off x="10088473" y="2300169"/>
            <a:ext cx="637943" cy="101630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121EA11-0836-47FF-BE23-D26474E68CEE}"/>
              </a:ext>
            </a:extLst>
          </p:cNvPr>
          <p:cNvSpPr/>
          <p:nvPr/>
        </p:nvSpPr>
        <p:spPr>
          <a:xfrm>
            <a:off x="10355381" y="2045299"/>
            <a:ext cx="742070" cy="2548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Help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568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D8B45F-96CD-49B6-85E3-0FC875917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039" y="1813220"/>
            <a:ext cx="6632114" cy="37397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Spyder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D1EF76-4A2D-451C-A325-FE16C924B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53" y="2726508"/>
            <a:ext cx="2981570" cy="140498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276EFC-0561-4D90-8C7F-329F5486E3C8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Open</a:t>
            </a:r>
            <a:r>
              <a:rPr lang="en-US" altLang="en-US" sz="2400" dirty="0"/>
              <a:t> Python file at editor</a:t>
            </a:r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en-US" sz="2400" dirty="0"/>
          </a:p>
          <a:p>
            <a:pPr>
              <a:lnSpc>
                <a:spcPct val="20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Run </a:t>
            </a:r>
            <a:r>
              <a:rPr lang="en-US" altLang="en-US" sz="2400" dirty="0"/>
              <a:t>the program at Spyder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824C42-1C3D-4C96-8C26-E60D6AF0EE81}"/>
              </a:ext>
            </a:extLst>
          </p:cNvPr>
          <p:cNvSpPr/>
          <p:nvPr/>
        </p:nvSpPr>
        <p:spPr>
          <a:xfrm>
            <a:off x="735153" y="2981206"/>
            <a:ext cx="338273" cy="302684"/>
          </a:xfrm>
          <a:prstGeom prst="rect">
            <a:avLst/>
          </a:prstGeom>
          <a:solidFill>
            <a:srgbClr val="00B0F0">
              <a:alpha val="3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31953C-D24D-4ECE-826B-B5AA22035D7D}"/>
              </a:ext>
            </a:extLst>
          </p:cNvPr>
          <p:cNvSpPr/>
          <p:nvPr/>
        </p:nvSpPr>
        <p:spPr>
          <a:xfrm>
            <a:off x="735153" y="3513000"/>
            <a:ext cx="2429466" cy="30268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485A5FA0-BCC1-4EF9-BB7B-20C284A2F0CB}"/>
              </a:ext>
            </a:extLst>
          </p:cNvPr>
          <p:cNvSpPr/>
          <p:nvPr/>
        </p:nvSpPr>
        <p:spPr>
          <a:xfrm>
            <a:off x="1433796" y="249882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0C3E61AE-CF21-48E8-BDE8-7F60AFB129BB}"/>
              </a:ext>
            </a:extLst>
          </p:cNvPr>
          <p:cNvSpPr/>
          <p:nvPr/>
        </p:nvSpPr>
        <p:spPr>
          <a:xfrm>
            <a:off x="2677692" y="2589963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70091"/>
              <a:gd name="adj6" fmla="val -244198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HK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4FD1F-27A1-435D-BE6C-05382652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824" y="5356393"/>
            <a:ext cx="857370" cy="36200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36E0937-F2EB-48F5-8284-23BA731AF4CC}"/>
              </a:ext>
            </a:extLst>
          </p:cNvPr>
          <p:cNvSpPr/>
          <p:nvPr/>
        </p:nvSpPr>
        <p:spPr>
          <a:xfrm>
            <a:off x="1953309" y="5356393"/>
            <a:ext cx="408227" cy="362001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FEF8E3C3-0B4C-4509-9759-263C5258D5BE}"/>
              </a:ext>
            </a:extLst>
          </p:cNvPr>
          <p:cNvSpPr/>
          <p:nvPr/>
        </p:nvSpPr>
        <p:spPr>
          <a:xfrm>
            <a:off x="2842591" y="4917984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DB90F5-C1BA-4D47-B825-D7A26660D8DB}"/>
              </a:ext>
            </a:extLst>
          </p:cNvPr>
          <p:cNvSpPr/>
          <p:nvPr/>
        </p:nvSpPr>
        <p:spPr>
          <a:xfrm>
            <a:off x="4846216" y="1030358"/>
            <a:ext cx="6046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2800" dirty="0"/>
              <a:t>D:\01-Home\IoT\IC2122-Robotics\Task3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D34CEB-80B9-4BE7-A404-67326EFE3EEF}"/>
              </a:ext>
            </a:extLst>
          </p:cNvPr>
          <p:cNvSpPr/>
          <p:nvPr/>
        </p:nvSpPr>
        <p:spPr>
          <a:xfrm>
            <a:off x="5258429" y="2049752"/>
            <a:ext cx="4118836" cy="167605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956BCC-0294-43E7-80A2-B15563081794}"/>
              </a:ext>
            </a:extLst>
          </p:cNvPr>
          <p:cNvSpPr/>
          <p:nvPr/>
        </p:nvSpPr>
        <p:spPr>
          <a:xfrm>
            <a:off x="5699110" y="3731881"/>
            <a:ext cx="4118836" cy="167605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1" name="Callout: Bent Line 40">
            <a:extLst>
              <a:ext uri="{FF2B5EF4-FFF2-40B4-BE49-F238E27FC236}">
                <a16:creationId xmlns:a16="http://schemas.microsoft.com/office/drawing/2014/main" id="{FA7626EF-B87C-4054-822E-5DAA5615A44F}"/>
              </a:ext>
            </a:extLst>
          </p:cNvPr>
          <p:cNvSpPr/>
          <p:nvPr/>
        </p:nvSpPr>
        <p:spPr>
          <a:xfrm>
            <a:off x="7869543" y="151175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5877"/>
              <a:gd name="adj6" fmla="val -19975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2" name="Callout: Bent Line 41">
            <a:extLst>
              <a:ext uri="{FF2B5EF4-FFF2-40B4-BE49-F238E27FC236}">
                <a16:creationId xmlns:a16="http://schemas.microsoft.com/office/drawing/2014/main" id="{BD91F1B8-5EAE-4862-BC56-B00D355846BA}"/>
              </a:ext>
            </a:extLst>
          </p:cNvPr>
          <p:cNvSpPr/>
          <p:nvPr/>
        </p:nvSpPr>
        <p:spPr>
          <a:xfrm>
            <a:off x="7258023" y="3272219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4280CE-0068-454D-888A-D61675AFDD77}"/>
              </a:ext>
            </a:extLst>
          </p:cNvPr>
          <p:cNvSpPr/>
          <p:nvPr/>
        </p:nvSpPr>
        <p:spPr>
          <a:xfrm>
            <a:off x="9655564" y="5269473"/>
            <a:ext cx="664640" cy="167605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id="{0AB155A2-CE5B-4946-B8B4-09332D060C38}"/>
              </a:ext>
            </a:extLst>
          </p:cNvPr>
          <p:cNvSpPr/>
          <p:nvPr/>
        </p:nvSpPr>
        <p:spPr>
          <a:xfrm>
            <a:off x="10501715" y="4785957"/>
            <a:ext cx="322028" cy="246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6558"/>
              <a:gd name="adj6" fmla="val -16271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H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49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1DF02-81F7-4C84-AE23-173BC3AB1402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48D002-FD07-4DD9-92A8-C78C912D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5"/>
          <a:stretch/>
        </p:blipFill>
        <p:spPr>
          <a:xfrm>
            <a:off x="75091" y="6444038"/>
            <a:ext cx="1744831" cy="339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3A3AF1-2237-4344-B310-95C0CEE5B231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5A5F18A-B49B-4CFE-9D0B-0ECEDF5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2" y="132494"/>
            <a:ext cx="10058400" cy="856518"/>
          </a:xfrm>
        </p:spPr>
        <p:txBody>
          <a:bodyPr>
            <a:normAutofit/>
          </a:bodyPr>
          <a:lstStyle/>
          <a:p>
            <a:r>
              <a:rPr lang="en-HK" sz="3600" dirty="0"/>
              <a:t>Start-up – Control panel window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25E77B-0BDC-42F4-B83F-8322FE9EBD77}"/>
              </a:ext>
            </a:extLst>
          </p:cNvPr>
          <p:cNvCxnSpPr/>
          <p:nvPr/>
        </p:nvCxnSpPr>
        <p:spPr>
          <a:xfrm>
            <a:off x="535217" y="989012"/>
            <a:ext cx="108185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8B687C1-4859-4EF6-A1A8-F91E72CB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3946" r="31495"/>
          <a:stretch/>
        </p:blipFill>
        <p:spPr>
          <a:xfrm>
            <a:off x="2023879" y="6365277"/>
            <a:ext cx="1526219" cy="367602"/>
          </a:xfrm>
          <a:prstGeom prst="rect">
            <a:avLst/>
          </a:prstGeom>
        </p:spPr>
      </p:pic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A02E492-EEA5-45FF-9ABE-FFFA3F7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F276EFC-0561-4D90-8C7F-329F5486E3C8}"/>
              </a:ext>
            </a:extLst>
          </p:cNvPr>
          <p:cNvSpPr>
            <a:spLocks noGrp="1"/>
          </p:cNvSpPr>
          <p:nvPr/>
        </p:nvSpPr>
        <p:spPr bwMode="auto">
          <a:xfrm>
            <a:off x="417665" y="1197426"/>
            <a:ext cx="11477485" cy="48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charset="0"/>
              <a:buChar char="▫"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charset="2"/>
              <a:buChar char="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charset="0"/>
              <a:buChar char="▫"/>
              <a:defRPr sz="18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2400" dirty="0"/>
              <a:t>C</a:t>
            </a:r>
            <a:r>
              <a:rPr lang="en-US" altLang="en-US" sz="2400" dirty="0">
                <a:solidFill>
                  <a:schemeClr val="tx1"/>
                </a:solidFill>
              </a:rPr>
              <a:t>ontrol panel window will </a:t>
            </a:r>
            <a:r>
              <a:rPr lang="en-US" altLang="en-US" sz="2400" dirty="0"/>
              <a:t>be appeared after running the program</a:t>
            </a:r>
          </a:p>
          <a:p>
            <a:pPr>
              <a:lnSpc>
                <a:spcPct val="200000"/>
              </a:lnSpc>
            </a:pPr>
            <a:r>
              <a:rPr lang="en-US" altLang="en-US" sz="2400" dirty="0"/>
              <a:t>After switching to the V-REP, the control panel window will be hidden</a:t>
            </a:r>
          </a:p>
          <a:p>
            <a:pPr>
              <a:lnSpc>
                <a:spcPct val="2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Click</a:t>
            </a:r>
            <a:r>
              <a:rPr lang="en-US" altLang="en-US" sz="2400" dirty="0"/>
              <a:t> the Control panel window icon to open it.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5C8D95-61A6-4735-8511-674A63FF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968" y="3860266"/>
            <a:ext cx="7802064" cy="1343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66A453-B3E4-4C94-AC83-E7C3DF02F9B8}"/>
              </a:ext>
            </a:extLst>
          </p:cNvPr>
          <p:cNvSpPr/>
          <p:nvPr/>
        </p:nvSpPr>
        <p:spPr>
          <a:xfrm>
            <a:off x="6843622" y="4814752"/>
            <a:ext cx="477079" cy="389614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ED1477-A97C-4D2D-9BAE-707A0AD98F92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>
          <a:xfrm>
            <a:off x="7082162" y="5204366"/>
            <a:ext cx="437957" cy="590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1DB260B-5C02-4BBA-8AAC-BC4E0374F356}"/>
              </a:ext>
            </a:extLst>
          </p:cNvPr>
          <p:cNvSpPr/>
          <p:nvPr/>
        </p:nvSpPr>
        <p:spPr>
          <a:xfrm>
            <a:off x="6777145" y="5794899"/>
            <a:ext cx="1485948" cy="487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this icon</a:t>
            </a:r>
            <a:endParaRPr lang="en-H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227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6654</TotalTime>
  <Words>1204</Words>
  <Application>Microsoft Office PowerPoint</Application>
  <PresentationFormat>Widescreen</PresentationFormat>
  <Paragraphs>224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맑은 고딕</vt:lpstr>
      <vt:lpstr>新細明體</vt:lpstr>
      <vt:lpstr>Arial</vt:lpstr>
      <vt:lpstr>Calibri</vt:lpstr>
      <vt:lpstr>Calibri Light</vt:lpstr>
      <vt:lpstr>Cambria Math</vt:lpstr>
      <vt:lpstr>Consolas</vt:lpstr>
      <vt:lpstr>Georgia</vt:lpstr>
      <vt:lpstr>Trebuchet MS</vt:lpstr>
      <vt:lpstr>Tw Cen MT</vt:lpstr>
      <vt:lpstr>Wingdings</vt:lpstr>
      <vt:lpstr>Wingdings 2</vt:lpstr>
      <vt:lpstr>Circuit</vt:lpstr>
      <vt:lpstr>Office Theme</vt:lpstr>
      <vt:lpstr>Control and Automation IC2122 Robotics Lab with VREP</vt:lpstr>
      <vt:lpstr>V-REP Tools</vt:lpstr>
      <vt:lpstr>PowerPoint Presentation</vt:lpstr>
      <vt:lpstr>Start-up – V-REP</vt:lpstr>
      <vt:lpstr>Start-up – Anaconda Navigator</vt:lpstr>
      <vt:lpstr>Start-up – Spyder</vt:lpstr>
      <vt:lpstr>Start-up – Spyder</vt:lpstr>
      <vt:lpstr>Start-up – Spyder</vt:lpstr>
      <vt:lpstr>Start-up – Control panel window</vt:lpstr>
      <vt:lpstr>V-REP interface</vt:lpstr>
      <vt:lpstr>IC2122 – Task 3 </vt:lpstr>
      <vt:lpstr>IC2122 – Task 3a</vt:lpstr>
      <vt:lpstr>IC2122 – Task 3b</vt:lpstr>
      <vt:lpstr>IC2122 – Task 3c</vt:lpstr>
      <vt:lpstr>IC2122 – Task 3c</vt:lpstr>
      <vt:lpstr>IC2122 – Example</vt:lpstr>
      <vt:lpstr>Task3 – Troubleshoot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LO, KH Summer [IC]</dc:creator>
  <cp:lastModifiedBy>LO, KH Summer [IC]</cp:lastModifiedBy>
  <cp:revision>159</cp:revision>
  <dcterms:created xsi:type="dcterms:W3CDTF">2021-09-27T06:08:26Z</dcterms:created>
  <dcterms:modified xsi:type="dcterms:W3CDTF">2021-11-01T07:03:37Z</dcterms:modified>
</cp:coreProperties>
</file>